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3" roundtripDataSignature="AMtx7mgK3Sc57aMX0SdQ/w0g6Fs5X85yc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49FB3F-9E29-4589-B081-4996C1F54545}" v="13" dt="2021-04-30T08:42:44.3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114" y="1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customschemas.google.com/relationships/presentationmetadata" Target="metadata"/><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notesMaster" Target="notesMasters/notesMaster1.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ang Max" userId="1206423b972771d3" providerId="LiveId" clId="{2F49FB3F-9E29-4589-B081-4996C1F54545}"/>
    <pc:docChg chg="undo custSel modSld">
      <pc:chgData name="Liang Max" userId="1206423b972771d3" providerId="LiveId" clId="{2F49FB3F-9E29-4589-B081-4996C1F54545}" dt="2021-04-30T08:57:39.026" v="452" actId="20577"/>
      <pc:docMkLst>
        <pc:docMk/>
      </pc:docMkLst>
      <pc:sldChg chg="addSp delSp mod modNotesTx">
        <pc:chgData name="Liang Max" userId="1206423b972771d3" providerId="LiveId" clId="{2F49FB3F-9E29-4589-B081-4996C1F54545}" dt="2021-04-30T08:56:26.104" v="442"/>
        <pc:sldMkLst>
          <pc:docMk/>
          <pc:sldMk cId="0" sldId="256"/>
        </pc:sldMkLst>
        <pc:spChg chg="add del">
          <ac:chgData name="Liang Max" userId="1206423b972771d3" providerId="LiveId" clId="{2F49FB3F-9E29-4589-B081-4996C1F54545}" dt="2021-04-30T08:56:25.256" v="441" actId="22"/>
          <ac:spMkLst>
            <pc:docMk/>
            <pc:sldMk cId="0" sldId="256"/>
            <ac:spMk id="9" creationId="{4767D185-3C1C-461D-96D2-08534C08A27A}"/>
          </ac:spMkLst>
        </pc:spChg>
      </pc:sldChg>
      <pc:sldChg chg="addSp delSp modSp mod modNotesTx">
        <pc:chgData name="Liang Max" userId="1206423b972771d3" providerId="LiveId" clId="{2F49FB3F-9E29-4589-B081-4996C1F54545}" dt="2021-04-30T08:56:37.560" v="445"/>
        <pc:sldMkLst>
          <pc:docMk/>
          <pc:sldMk cId="0" sldId="257"/>
        </pc:sldMkLst>
        <pc:spChg chg="add del mod">
          <ac:chgData name="Liang Max" userId="1206423b972771d3" providerId="LiveId" clId="{2F49FB3F-9E29-4589-B081-4996C1F54545}" dt="2021-04-30T08:44:16.324" v="190" actId="478"/>
          <ac:spMkLst>
            <pc:docMk/>
            <pc:sldMk cId="0" sldId="257"/>
            <ac:spMk id="3" creationId="{121181B4-8576-487B-B7EA-F3CDA7C05007}"/>
          </ac:spMkLst>
        </pc:spChg>
        <pc:spChg chg="add del mod">
          <ac:chgData name="Liang Max" userId="1206423b972771d3" providerId="LiveId" clId="{2F49FB3F-9E29-4589-B081-4996C1F54545}" dt="2021-04-30T08:44:13.568" v="188" actId="478"/>
          <ac:spMkLst>
            <pc:docMk/>
            <pc:sldMk cId="0" sldId="257"/>
            <ac:spMk id="5" creationId="{E590574B-B4FB-4A05-A6EB-52309065D1DA}"/>
          </ac:spMkLst>
        </pc:spChg>
        <pc:spChg chg="add del">
          <ac:chgData name="Liang Max" userId="1206423b972771d3" providerId="LiveId" clId="{2F49FB3F-9E29-4589-B081-4996C1F54545}" dt="2021-04-30T08:56:36.612" v="444" actId="22"/>
          <ac:spMkLst>
            <pc:docMk/>
            <pc:sldMk cId="0" sldId="257"/>
            <ac:spMk id="16" creationId="{5596D8DB-97BF-439E-9DE0-0CC7EBC277E3}"/>
          </ac:spMkLst>
        </pc:spChg>
        <pc:spChg chg="add del mod">
          <ac:chgData name="Liang Max" userId="1206423b972771d3" providerId="LiveId" clId="{2F49FB3F-9E29-4589-B081-4996C1F54545}" dt="2021-04-30T08:54:50.014" v="428" actId="14100"/>
          <ac:spMkLst>
            <pc:docMk/>
            <pc:sldMk cId="0" sldId="257"/>
            <ac:spMk id="101" creationId="{00000000-0000-0000-0000-000000000000}"/>
          </ac:spMkLst>
        </pc:spChg>
        <pc:spChg chg="mod">
          <ac:chgData name="Liang Max" userId="1206423b972771d3" providerId="LiveId" clId="{2F49FB3F-9E29-4589-B081-4996C1F54545}" dt="2021-04-30T08:54:58.271" v="429" actId="1076"/>
          <ac:spMkLst>
            <pc:docMk/>
            <pc:sldMk cId="0" sldId="257"/>
            <ac:spMk id="102" creationId="{00000000-0000-0000-0000-000000000000}"/>
          </ac:spMkLst>
        </pc:spChg>
        <pc:spChg chg="mod">
          <ac:chgData name="Liang Max" userId="1206423b972771d3" providerId="LiveId" clId="{2F49FB3F-9E29-4589-B081-4996C1F54545}" dt="2021-04-30T08:53:23.038" v="408" actId="20577"/>
          <ac:spMkLst>
            <pc:docMk/>
            <pc:sldMk cId="0" sldId="257"/>
            <ac:spMk id="104" creationId="{00000000-0000-0000-0000-000000000000}"/>
          </ac:spMkLst>
        </pc:spChg>
        <pc:spChg chg="del">
          <ac:chgData name="Liang Max" userId="1206423b972771d3" providerId="LiveId" clId="{2F49FB3F-9E29-4589-B081-4996C1F54545}" dt="2021-04-30T08:44:10.598" v="187" actId="478"/>
          <ac:spMkLst>
            <pc:docMk/>
            <pc:sldMk cId="0" sldId="257"/>
            <ac:spMk id="105" creationId="{00000000-0000-0000-0000-000000000000}"/>
          </ac:spMkLst>
        </pc:spChg>
        <pc:spChg chg="del mod">
          <ac:chgData name="Liang Max" userId="1206423b972771d3" providerId="LiveId" clId="{2F49FB3F-9E29-4589-B081-4996C1F54545}" dt="2021-04-30T08:44:07.471" v="186" actId="478"/>
          <ac:spMkLst>
            <pc:docMk/>
            <pc:sldMk cId="0" sldId="257"/>
            <ac:spMk id="106" creationId="{00000000-0000-0000-0000-000000000000}"/>
          </ac:spMkLst>
        </pc:spChg>
        <pc:picChg chg="add del mod">
          <ac:chgData name="Liang Max" userId="1206423b972771d3" providerId="LiveId" clId="{2F49FB3F-9E29-4589-B081-4996C1F54545}" dt="2021-04-30T08:42:42.193" v="161"/>
          <ac:picMkLst>
            <pc:docMk/>
            <pc:sldMk cId="0" sldId="257"/>
            <ac:picMk id="10" creationId="{687CB744-DCE2-4570-9C04-26958F195424}"/>
          </ac:picMkLst>
        </pc:picChg>
        <pc:picChg chg="mod">
          <ac:chgData name="Liang Max" userId="1206423b972771d3" providerId="LiveId" clId="{2F49FB3F-9E29-4589-B081-4996C1F54545}" dt="2021-04-30T08:52:21.089" v="393" actId="14100"/>
          <ac:picMkLst>
            <pc:docMk/>
            <pc:sldMk cId="0" sldId="257"/>
            <ac:picMk id="100" creationId="{00000000-0000-0000-0000-000000000000}"/>
          </ac:picMkLst>
        </pc:picChg>
        <pc:cxnChg chg="mod">
          <ac:chgData name="Liang Max" userId="1206423b972771d3" providerId="LiveId" clId="{2F49FB3F-9E29-4589-B081-4996C1F54545}" dt="2021-04-30T08:55:13.766" v="432" actId="1076"/>
          <ac:cxnSpMkLst>
            <pc:docMk/>
            <pc:sldMk cId="0" sldId="257"/>
            <ac:cxnSpMk id="103" creationId="{00000000-0000-0000-0000-000000000000}"/>
          </ac:cxnSpMkLst>
        </pc:cxnChg>
      </pc:sldChg>
      <pc:sldChg chg="modSp mod modNotesTx">
        <pc:chgData name="Liang Max" userId="1206423b972771d3" providerId="LiveId" clId="{2F49FB3F-9E29-4589-B081-4996C1F54545}" dt="2021-04-30T08:56:45.385" v="446"/>
        <pc:sldMkLst>
          <pc:docMk/>
          <pc:sldMk cId="0" sldId="258"/>
        </pc:sldMkLst>
        <pc:spChg chg="mod">
          <ac:chgData name="Liang Max" userId="1206423b972771d3" providerId="LiveId" clId="{2F49FB3F-9E29-4589-B081-4996C1F54545}" dt="2021-04-30T08:08:16.132" v="2" actId="27636"/>
          <ac:spMkLst>
            <pc:docMk/>
            <pc:sldMk cId="0" sldId="258"/>
            <ac:spMk id="119" creationId="{00000000-0000-0000-0000-000000000000}"/>
          </ac:spMkLst>
        </pc:spChg>
      </pc:sldChg>
      <pc:sldChg chg="modNotesTx">
        <pc:chgData name="Liang Max" userId="1206423b972771d3" providerId="LiveId" clId="{2F49FB3F-9E29-4589-B081-4996C1F54545}" dt="2021-04-30T08:56:53.662" v="447"/>
        <pc:sldMkLst>
          <pc:docMk/>
          <pc:sldMk cId="0" sldId="259"/>
        </pc:sldMkLst>
      </pc:sldChg>
      <pc:sldChg chg="addSp delSp modSp mod addAnim delAnim modAnim modNotesTx">
        <pc:chgData name="Liang Max" userId="1206423b972771d3" providerId="LiveId" clId="{2F49FB3F-9E29-4589-B081-4996C1F54545}" dt="2021-04-30T08:57:00.247" v="448"/>
        <pc:sldMkLst>
          <pc:docMk/>
          <pc:sldMk cId="0" sldId="260"/>
        </pc:sldMkLst>
        <pc:spChg chg="add del">
          <ac:chgData name="Liang Max" userId="1206423b972771d3" providerId="LiveId" clId="{2F49FB3F-9E29-4589-B081-4996C1F54545}" dt="2021-04-30T08:25:14.917" v="40" actId="478"/>
          <ac:spMkLst>
            <pc:docMk/>
            <pc:sldMk cId="0" sldId="260"/>
            <ac:spMk id="146" creationId="{00000000-0000-0000-0000-000000000000}"/>
          </ac:spMkLst>
        </pc:spChg>
        <pc:spChg chg="add del">
          <ac:chgData name="Liang Max" userId="1206423b972771d3" providerId="LiveId" clId="{2F49FB3F-9E29-4589-B081-4996C1F54545}" dt="2021-04-30T08:25:13.161" v="36" actId="478"/>
          <ac:spMkLst>
            <pc:docMk/>
            <pc:sldMk cId="0" sldId="260"/>
            <ac:spMk id="147" creationId="{00000000-0000-0000-0000-000000000000}"/>
          </ac:spMkLst>
        </pc:spChg>
        <pc:spChg chg="add del">
          <ac:chgData name="Liang Max" userId="1206423b972771d3" providerId="LiveId" clId="{2F49FB3F-9E29-4589-B081-4996C1F54545}" dt="2021-04-30T08:25:14.293" v="39" actId="478"/>
          <ac:spMkLst>
            <pc:docMk/>
            <pc:sldMk cId="0" sldId="260"/>
            <ac:spMk id="148" creationId="{00000000-0000-0000-0000-000000000000}"/>
          </ac:spMkLst>
        </pc:spChg>
        <pc:spChg chg="add del">
          <ac:chgData name="Liang Max" userId="1206423b972771d3" providerId="LiveId" clId="{2F49FB3F-9E29-4589-B081-4996C1F54545}" dt="2021-04-30T08:25:13.513" v="37" actId="478"/>
          <ac:spMkLst>
            <pc:docMk/>
            <pc:sldMk cId="0" sldId="260"/>
            <ac:spMk id="151" creationId="{00000000-0000-0000-0000-000000000000}"/>
          </ac:spMkLst>
        </pc:spChg>
        <pc:spChg chg="add del">
          <ac:chgData name="Liang Max" userId="1206423b972771d3" providerId="LiveId" clId="{2F49FB3F-9E29-4589-B081-4996C1F54545}" dt="2021-04-30T08:25:12.855" v="35" actId="478"/>
          <ac:spMkLst>
            <pc:docMk/>
            <pc:sldMk cId="0" sldId="260"/>
            <ac:spMk id="152" creationId="{00000000-0000-0000-0000-000000000000}"/>
          </ac:spMkLst>
        </pc:spChg>
        <pc:spChg chg="add del">
          <ac:chgData name="Liang Max" userId="1206423b972771d3" providerId="LiveId" clId="{2F49FB3F-9E29-4589-B081-4996C1F54545}" dt="2021-04-30T08:32:39.680" v="64" actId="478"/>
          <ac:spMkLst>
            <pc:docMk/>
            <pc:sldMk cId="0" sldId="260"/>
            <ac:spMk id="153" creationId="{00000000-0000-0000-0000-000000000000}"/>
          </ac:spMkLst>
        </pc:spChg>
        <pc:picChg chg="add mod">
          <ac:chgData name="Liang Max" userId="1206423b972771d3" providerId="LiveId" clId="{2F49FB3F-9E29-4589-B081-4996C1F54545}" dt="2021-04-30T08:40:34.988" v="132" actId="1076"/>
          <ac:picMkLst>
            <pc:docMk/>
            <pc:sldMk cId="0" sldId="260"/>
            <ac:picMk id="19" creationId="{A51FE5E7-EF03-49B8-87D3-E469F6BD69EF}"/>
          </ac:picMkLst>
        </pc:picChg>
      </pc:sldChg>
      <pc:sldChg chg="addSp delSp modSp mod modNotesTx">
        <pc:chgData name="Liang Max" userId="1206423b972771d3" providerId="LiveId" clId="{2F49FB3F-9E29-4589-B081-4996C1F54545}" dt="2021-04-30T08:57:08.164" v="449"/>
        <pc:sldMkLst>
          <pc:docMk/>
          <pc:sldMk cId="0" sldId="261"/>
        </pc:sldMkLst>
        <pc:picChg chg="mod ord modCrop">
          <ac:chgData name="Liang Max" userId="1206423b972771d3" providerId="LiveId" clId="{2F49FB3F-9E29-4589-B081-4996C1F54545}" dt="2021-04-30T08:42:20.731" v="157" actId="14100"/>
          <ac:picMkLst>
            <pc:docMk/>
            <pc:sldMk cId="0" sldId="261"/>
            <ac:picMk id="167" creationId="{00000000-0000-0000-0000-000000000000}"/>
          </ac:picMkLst>
        </pc:picChg>
        <pc:picChg chg="add del mod modCrop">
          <ac:chgData name="Liang Max" userId="1206423b972771d3" providerId="LiveId" clId="{2F49FB3F-9E29-4589-B081-4996C1F54545}" dt="2021-04-30T08:42:03.405" v="153" actId="1076"/>
          <ac:picMkLst>
            <pc:docMk/>
            <pc:sldMk cId="0" sldId="261"/>
            <ac:picMk id="168" creationId="{00000000-0000-0000-0000-000000000000}"/>
          </ac:picMkLst>
        </pc:picChg>
      </pc:sldChg>
      <pc:sldChg chg="addSp delSp modSp mod modNotesTx">
        <pc:chgData name="Liang Max" userId="1206423b972771d3" providerId="LiveId" clId="{2F49FB3F-9E29-4589-B081-4996C1F54545}" dt="2021-04-30T08:57:18.468" v="450"/>
        <pc:sldMkLst>
          <pc:docMk/>
          <pc:sldMk cId="0" sldId="262"/>
        </pc:sldMkLst>
        <pc:spChg chg="add mod ord">
          <ac:chgData name="Liang Max" userId="1206423b972771d3" providerId="LiveId" clId="{2F49FB3F-9E29-4589-B081-4996C1F54545}" dt="2021-04-30T08:09:12.020" v="20" actId="14100"/>
          <ac:spMkLst>
            <pc:docMk/>
            <pc:sldMk cId="0" sldId="262"/>
            <ac:spMk id="7" creationId="{F49805F3-1486-40D3-A272-A36165A6C0EA}"/>
          </ac:spMkLst>
        </pc:spChg>
        <pc:spChg chg="add mod ord">
          <ac:chgData name="Liang Max" userId="1206423b972771d3" providerId="LiveId" clId="{2F49FB3F-9E29-4589-B081-4996C1F54545}" dt="2021-04-30T08:09:50.609" v="28" actId="14100"/>
          <ac:spMkLst>
            <pc:docMk/>
            <pc:sldMk cId="0" sldId="262"/>
            <ac:spMk id="8" creationId="{B9E6DC9F-BF1E-4843-888D-1709A5360A62}"/>
          </ac:spMkLst>
        </pc:spChg>
        <pc:spChg chg="mod ord">
          <ac:chgData name="Liang Max" userId="1206423b972771d3" providerId="LiveId" clId="{2F49FB3F-9E29-4589-B081-4996C1F54545}" dt="2021-04-30T08:09:24.393" v="23" actId="14100"/>
          <ac:spMkLst>
            <pc:docMk/>
            <pc:sldMk cId="0" sldId="262"/>
            <ac:spMk id="174" creationId="{00000000-0000-0000-0000-000000000000}"/>
          </ac:spMkLst>
        </pc:spChg>
        <pc:picChg chg="add del mod modCrop">
          <ac:chgData name="Liang Max" userId="1206423b972771d3" providerId="LiveId" clId="{2F49FB3F-9E29-4589-B081-4996C1F54545}" dt="2021-04-30T08:28:28.414" v="63" actId="478"/>
          <ac:picMkLst>
            <pc:docMk/>
            <pc:sldMk cId="0" sldId="262"/>
            <ac:picMk id="3" creationId="{1623E89A-279F-4E67-B576-91CE9387D409}"/>
          </ac:picMkLst>
        </pc:picChg>
        <pc:picChg chg="add mod modCrop">
          <ac:chgData name="Liang Max" userId="1206423b972771d3" providerId="LiveId" clId="{2F49FB3F-9E29-4589-B081-4996C1F54545}" dt="2021-04-30T08:36:21.670" v="91" actId="1076"/>
          <ac:picMkLst>
            <pc:docMk/>
            <pc:sldMk cId="0" sldId="262"/>
            <ac:picMk id="5" creationId="{97C3AE96-F1EC-4762-BE62-6187EF2D42AE}"/>
          </ac:picMkLst>
        </pc:picChg>
        <pc:picChg chg="add mod modCrop">
          <ac:chgData name="Liang Max" userId="1206423b972771d3" providerId="LiveId" clId="{2F49FB3F-9E29-4589-B081-4996C1F54545}" dt="2021-04-30T08:40:06.941" v="123" actId="1076"/>
          <ac:picMkLst>
            <pc:docMk/>
            <pc:sldMk cId="0" sldId="262"/>
            <ac:picMk id="9" creationId="{9D20666B-2289-4C4D-8B3E-519884A6D9D3}"/>
          </ac:picMkLst>
        </pc:picChg>
        <pc:picChg chg="add mod modCrop">
          <ac:chgData name="Liang Max" userId="1206423b972771d3" providerId="LiveId" clId="{2F49FB3F-9E29-4589-B081-4996C1F54545}" dt="2021-04-30T08:40:17.889" v="128" actId="1076"/>
          <ac:picMkLst>
            <pc:docMk/>
            <pc:sldMk cId="0" sldId="262"/>
            <ac:picMk id="13" creationId="{12AC4C29-48CA-4E87-A6A8-0FB0D24F6A79}"/>
          </ac:picMkLst>
        </pc:picChg>
        <pc:picChg chg="add mod modCrop">
          <ac:chgData name="Liang Max" userId="1206423b972771d3" providerId="LiveId" clId="{2F49FB3F-9E29-4589-B081-4996C1F54545}" dt="2021-04-30T08:40:12" v="126" actId="1076"/>
          <ac:picMkLst>
            <pc:docMk/>
            <pc:sldMk cId="0" sldId="262"/>
            <ac:picMk id="16" creationId="{72AC4A8E-4247-4615-992B-2521A587AC59}"/>
          </ac:picMkLst>
        </pc:picChg>
        <pc:picChg chg="del mod">
          <ac:chgData name="Liang Max" userId="1206423b972771d3" providerId="LiveId" clId="{2F49FB3F-9E29-4589-B081-4996C1F54545}" dt="2021-04-30T08:34:41.427" v="67" actId="478"/>
          <ac:picMkLst>
            <pc:docMk/>
            <pc:sldMk cId="0" sldId="262"/>
            <ac:picMk id="177" creationId="{00000000-0000-0000-0000-000000000000}"/>
          </ac:picMkLst>
        </pc:picChg>
        <pc:picChg chg="del mod">
          <ac:chgData name="Liang Max" userId="1206423b972771d3" providerId="LiveId" clId="{2F49FB3F-9E29-4589-B081-4996C1F54545}" dt="2021-04-30T08:34:39.487" v="66" actId="478"/>
          <ac:picMkLst>
            <pc:docMk/>
            <pc:sldMk cId="0" sldId="262"/>
            <ac:picMk id="178" creationId="{00000000-0000-0000-0000-000000000000}"/>
          </ac:picMkLst>
        </pc:picChg>
      </pc:sldChg>
      <pc:sldChg chg="modNotesTx">
        <pc:chgData name="Liang Max" userId="1206423b972771d3" providerId="LiveId" clId="{2F49FB3F-9E29-4589-B081-4996C1F54545}" dt="2021-04-30T08:57:39.026" v="452" actId="20577"/>
        <pc:sldMkLst>
          <pc:docMk/>
          <pc:sldMk cId="0" sldId="26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lgn="just" rtl="0">
              <a:spcBef>
                <a:spcPts val="0"/>
              </a:spcBef>
              <a:spcAft>
                <a:spcPts val="0"/>
              </a:spcAft>
            </a:pPr>
            <a:r>
              <a:rPr lang="en-US" altLang="zh-CN" sz="1800" b="0" i="0" u="none" strike="noStrike" dirty="0">
                <a:solidFill>
                  <a:srgbClr val="000000"/>
                </a:solidFill>
                <a:effectLst/>
                <a:latin typeface="Times New Roman" panose="02020603050405020304" pitchFamily="18" charset="0"/>
              </a:rPr>
              <a:t>Slide 1: (</a:t>
            </a:r>
            <a:r>
              <a:rPr lang="en-US" altLang="zh-CN" sz="1800" b="0" i="0" u="none" strike="noStrike" dirty="0" err="1">
                <a:solidFill>
                  <a:srgbClr val="000000"/>
                </a:solidFill>
                <a:effectLst/>
                <a:latin typeface="Times New Roman" panose="02020603050405020304" pitchFamily="18" charset="0"/>
              </a:rPr>
              <a:t>Handri</a:t>
            </a:r>
            <a:r>
              <a:rPr lang="en-US" altLang="zh-CN" sz="1800" b="0" i="0" u="none" strike="noStrike" dirty="0">
                <a:solidFill>
                  <a:srgbClr val="000000"/>
                </a:solidFill>
                <a:effectLst/>
                <a:latin typeface="Times New Roman" panose="02020603050405020304" pitchFamily="18" charset="0"/>
              </a:rPr>
              <a:t>)</a:t>
            </a:r>
            <a:endParaRPr lang="en-US" altLang="zh-CN" b="0" dirty="0">
              <a:effectLst/>
            </a:endParaRPr>
          </a:p>
          <a:p>
            <a:pPr algn="just" rtl="0" fontAlgn="base">
              <a:spcBef>
                <a:spcPts val="0"/>
              </a:spcBef>
              <a:spcAft>
                <a:spcPts val="0"/>
              </a:spcAft>
              <a:buFont typeface="Arial" panose="020B0604020202020204" pitchFamily="34" charset="0"/>
              <a:buChar char="•"/>
            </a:pPr>
            <a:r>
              <a:rPr lang="en-US" altLang="zh-CN" sz="1800" b="0" i="0" u="none" strike="noStrike" dirty="0">
                <a:solidFill>
                  <a:srgbClr val="000000"/>
                </a:solidFill>
                <a:effectLst/>
                <a:latin typeface="Times New Roman" panose="02020603050405020304" pitchFamily="18" charset="0"/>
              </a:rPr>
              <a:t>When we talk about Ending Oil Drilling or even banning fracking, we often relate it to climate change. Climate Change in terms of the race to zero carbon emissions and cool new solar or wind technology or policy, but in this campaign we want to broaden the scope of conflict and talk about race, class and social structures.</a:t>
            </a:r>
          </a:p>
          <a:p>
            <a:pPr algn="just" rtl="0" fontAlgn="base">
              <a:spcBef>
                <a:spcPts val="0"/>
              </a:spcBef>
              <a:spcAft>
                <a:spcPts val="0"/>
              </a:spcAft>
              <a:buFont typeface="Arial" panose="020B0604020202020204" pitchFamily="34" charset="0"/>
              <a:buChar char="•"/>
            </a:pPr>
            <a:r>
              <a:rPr lang="en-US" altLang="zh-CN" sz="1800" b="0" i="0" u="none" strike="noStrike" dirty="0">
                <a:solidFill>
                  <a:srgbClr val="000000"/>
                </a:solidFill>
                <a:effectLst/>
                <a:latin typeface="Times New Roman" panose="02020603050405020304" pitchFamily="18" charset="0"/>
              </a:rPr>
              <a:t>Environmental racism is real and the strides to racial and environmental justice are often glanced over or thought of as the forgotten secondary goal. In the transition to a 100% renewable future, in the transition to a Zero Carbon society we have to be aware of how we get there and not just the end goal of 100%.</a:t>
            </a:r>
          </a:p>
          <a:p>
            <a:pPr marL="0" lvl="0" indent="0" algn="l" rtl="0">
              <a:spcBef>
                <a:spcPts val="0"/>
              </a:spcBef>
              <a:spcAft>
                <a:spcPts val="0"/>
              </a:spcAft>
              <a:buNone/>
            </a:pPr>
            <a:endParaRPr dirty="0"/>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lgn="just" rtl="0">
              <a:spcBef>
                <a:spcPts val="0"/>
              </a:spcBef>
              <a:spcAft>
                <a:spcPts val="0"/>
              </a:spcAft>
            </a:pPr>
            <a:r>
              <a:rPr lang="en-US" altLang="zh-CN" sz="1200" b="0" i="0" u="none" strike="noStrike" dirty="0">
                <a:solidFill>
                  <a:srgbClr val="000000"/>
                </a:solidFill>
                <a:effectLst/>
                <a:latin typeface="Times New Roman" panose="02020603050405020304" pitchFamily="18" charset="0"/>
              </a:rPr>
              <a:t>Slide 2: (Max)</a:t>
            </a:r>
            <a:endParaRPr lang="en-US" altLang="zh-CN" b="0" dirty="0">
              <a:effectLst/>
            </a:endParaRPr>
          </a:p>
          <a:p>
            <a:pPr algn="just" rtl="0" fontAlgn="base">
              <a:spcBef>
                <a:spcPts val="0"/>
              </a:spcBef>
              <a:spcAft>
                <a:spcPts val="0"/>
              </a:spcAft>
              <a:buFont typeface="Arial" panose="020B0604020202020204" pitchFamily="34" charset="0"/>
              <a:buChar char="•"/>
            </a:pPr>
            <a:r>
              <a:rPr lang="en-US" altLang="zh-CN" sz="1200" b="0" i="0" u="none" strike="noStrike" dirty="0">
                <a:solidFill>
                  <a:srgbClr val="000000"/>
                </a:solidFill>
                <a:effectLst/>
                <a:latin typeface="Times New Roman" panose="02020603050405020304" pitchFamily="18" charset="0"/>
              </a:rPr>
              <a:t>For the people who live close to oil and gas wells, they face dangerous and disproportionate hazards in their life. </a:t>
            </a:r>
          </a:p>
          <a:p>
            <a:pPr algn="just" rtl="0" fontAlgn="base">
              <a:spcBef>
                <a:spcPts val="0"/>
              </a:spcBef>
              <a:spcAft>
                <a:spcPts val="0"/>
              </a:spcAft>
              <a:buFont typeface="Arial" panose="020B0604020202020204" pitchFamily="34" charset="0"/>
              <a:buChar char="•"/>
            </a:pPr>
            <a:r>
              <a:rPr lang="en-US" altLang="zh-CN" sz="1200" b="0" i="0" u="none" strike="noStrike" dirty="0">
                <a:solidFill>
                  <a:srgbClr val="000000"/>
                </a:solidFill>
                <a:effectLst/>
                <a:latin typeface="Times New Roman" panose="02020603050405020304" pitchFamily="18" charset="0"/>
              </a:rPr>
              <a:t>We all saw in  the documentary that there were many risks and effects to the frontline communities. I’ve listed a few on this slide so we’re on the same page. There are air pollution, contamination of drinking water, noise and light pollution, and potential risk in seismic activity and public safety. </a:t>
            </a:r>
          </a:p>
          <a:p>
            <a:pPr marL="742950" lvl="1" indent="-285750" algn="just" rtl="0" fontAlgn="base">
              <a:spcBef>
                <a:spcPts val="0"/>
              </a:spcBef>
              <a:spcAft>
                <a:spcPts val="0"/>
              </a:spcAft>
              <a:buFont typeface="Arial" panose="020B0604020202020204" pitchFamily="34" charset="0"/>
              <a:buChar char="•"/>
            </a:pPr>
            <a:r>
              <a:rPr lang="en-US" altLang="zh-CN" sz="1200" b="0" i="0" u="none" strike="noStrike" dirty="0">
                <a:solidFill>
                  <a:srgbClr val="202124"/>
                </a:solidFill>
                <a:effectLst/>
                <a:latin typeface="Times New Roman" panose="02020603050405020304" pitchFamily="18" charset="0"/>
              </a:rPr>
              <a:t>For example, research has </a:t>
            </a:r>
            <a:r>
              <a:rPr lang="en-US" altLang="zh-CN" sz="1200" b="1" i="0" u="none" strike="noStrike" dirty="0">
                <a:solidFill>
                  <a:srgbClr val="202124"/>
                </a:solidFill>
                <a:effectLst/>
                <a:latin typeface="Times New Roman" panose="02020603050405020304" pitchFamily="18" charset="0"/>
              </a:rPr>
              <a:t>linked pollution</a:t>
            </a:r>
            <a:r>
              <a:rPr lang="en-US" altLang="zh-CN" sz="1200" b="0" i="0" u="none" strike="noStrike" dirty="0">
                <a:solidFill>
                  <a:srgbClr val="202124"/>
                </a:solidFill>
                <a:effectLst/>
                <a:latin typeface="Times New Roman" panose="02020603050405020304" pitchFamily="18" charset="0"/>
              </a:rPr>
              <a:t> from </a:t>
            </a:r>
            <a:r>
              <a:rPr lang="en-US" altLang="zh-CN" sz="1200" b="1" i="0" u="none" strike="noStrike" dirty="0">
                <a:solidFill>
                  <a:srgbClr val="202124"/>
                </a:solidFill>
                <a:effectLst/>
                <a:latin typeface="Times New Roman" panose="02020603050405020304" pitchFamily="18" charset="0"/>
              </a:rPr>
              <a:t>fracking</a:t>
            </a:r>
            <a:r>
              <a:rPr lang="en-US" altLang="zh-CN" sz="1200" b="0" i="0" u="none" strike="noStrike" dirty="0">
                <a:solidFill>
                  <a:srgbClr val="202124"/>
                </a:solidFill>
                <a:effectLst/>
                <a:latin typeface="Times New Roman" panose="02020603050405020304" pitchFamily="18" charset="0"/>
              </a:rPr>
              <a:t> to unhealthy levels of smog and toxic </a:t>
            </a:r>
            <a:r>
              <a:rPr lang="en-US" altLang="zh-CN" sz="1200" b="1" i="0" u="none" strike="noStrike" dirty="0">
                <a:solidFill>
                  <a:srgbClr val="202124"/>
                </a:solidFill>
                <a:effectLst/>
                <a:latin typeface="Times New Roman" panose="02020603050405020304" pitchFamily="18" charset="0"/>
              </a:rPr>
              <a:t>air</a:t>
            </a:r>
            <a:r>
              <a:rPr lang="en-US" altLang="zh-CN" sz="1200" b="0" i="0" u="none" strike="noStrike" dirty="0">
                <a:solidFill>
                  <a:srgbClr val="202124"/>
                </a:solidFill>
                <a:effectLst/>
                <a:latin typeface="Times New Roman" panose="02020603050405020304" pitchFamily="18" charset="0"/>
              </a:rPr>
              <a:t> contaminants. Exposure to this </a:t>
            </a:r>
            <a:r>
              <a:rPr lang="en-US" altLang="zh-CN" sz="1200" b="1" i="0" u="none" strike="noStrike" dirty="0">
                <a:solidFill>
                  <a:srgbClr val="202124"/>
                </a:solidFill>
                <a:effectLst/>
                <a:latin typeface="Times New Roman" panose="02020603050405020304" pitchFamily="18" charset="0"/>
              </a:rPr>
              <a:t>pollution</a:t>
            </a:r>
            <a:r>
              <a:rPr lang="en-US" altLang="zh-CN" sz="1200" b="0" i="0" u="none" strike="noStrike" dirty="0">
                <a:solidFill>
                  <a:srgbClr val="202124"/>
                </a:solidFill>
                <a:effectLst/>
                <a:latin typeface="Times New Roman" panose="02020603050405020304" pitchFamily="18" charset="0"/>
              </a:rPr>
              <a:t> can cause eye, nose, and throat irritation, respiratory illnesses, </a:t>
            </a:r>
            <a:r>
              <a:rPr lang="en-US" altLang="zh-CN" sz="1200" b="1" i="0" u="none" strike="noStrike" dirty="0">
                <a:solidFill>
                  <a:srgbClr val="202124"/>
                </a:solidFill>
                <a:effectLst/>
                <a:latin typeface="Times New Roman" panose="02020603050405020304" pitchFamily="18" charset="0"/>
              </a:rPr>
              <a:t>central nervous system damage</a:t>
            </a:r>
            <a:r>
              <a:rPr lang="en-US" altLang="zh-CN" sz="1200" b="0" i="0" u="none" strike="noStrike" dirty="0">
                <a:solidFill>
                  <a:srgbClr val="202124"/>
                </a:solidFill>
                <a:effectLst/>
                <a:latin typeface="Times New Roman" panose="02020603050405020304" pitchFamily="18" charset="0"/>
              </a:rPr>
              <a:t>, birth defects, cancer, or </a:t>
            </a:r>
            <a:r>
              <a:rPr lang="en-US" altLang="zh-CN" sz="1200" b="1" i="0" u="none" strike="noStrike" dirty="0">
                <a:solidFill>
                  <a:srgbClr val="202124"/>
                </a:solidFill>
                <a:effectLst/>
                <a:latin typeface="Times New Roman" panose="02020603050405020304" pitchFamily="18" charset="0"/>
              </a:rPr>
              <a:t>premature death.</a:t>
            </a:r>
            <a:endParaRPr lang="en-US" altLang="zh-CN" sz="1200" b="0" i="0" u="none" strike="noStrike" dirty="0">
              <a:solidFill>
                <a:srgbClr val="000000"/>
              </a:solidFill>
              <a:effectLst/>
              <a:latin typeface="Times New Roman" panose="02020603050405020304" pitchFamily="18" charset="0"/>
            </a:endParaRPr>
          </a:p>
          <a:p>
            <a:pPr marL="742950" lvl="1" indent="-285750" algn="just" rtl="0" fontAlgn="base">
              <a:spcBef>
                <a:spcPts val="0"/>
              </a:spcBef>
              <a:spcAft>
                <a:spcPts val="0"/>
              </a:spcAft>
              <a:buFont typeface="Arial" panose="020B0604020202020204" pitchFamily="34" charset="0"/>
              <a:buChar char="•"/>
            </a:pPr>
            <a:r>
              <a:rPr lang="en-US" altLang="zh-CN" sz="1200" b="0" i="0" u="none" strike="noStrike" dirty="0">
                <a:solidFill>
                  <a:srgbClr val="202124"/>
                </a:solidFill>
                <a:effectLst/>
                <a:latin typeface="Times New Roman" panose="02020603050405020304" pitchFamily="18" charset="0"/>
              </a:rPr>
              <a:t>The hydraulic </a:t>
            </a:r>
            <a:r>
              <a:rPr lang="en-US" altLang="zh-CN" sz="1200" b="1" i="0" u="none" strike="noStrike" dirty="0">
                <a:solidFill>
                  <a:srgbClr val="202124"/>
                </a:solidFill>
                <a:effectLst/>
                <a:latin typeface="Times New Roman" panose="02020603050405020304" pitchFamily="18" charset="0"/>
              </a:rPr>
              <a:t>fracturing</a:t>
            </a:r>
            <a:r>
              <a:rPr lang="en-US" altLang="zh-CN" sz="1200" b="0" i="0" u="none" strike="noStrike" dirty="0">
                <a:solidFill>
                  <a:srgbClr val="202124"/>
                </a:solidFill>
                <a:effectLst/>
                <a:latin typeface="Times New Roman" panose="02020603050405020304" pitchFamily="18" charset="0"/>
              </a:rPr>
              <a:t> process poses multiple threats to </a:t>
            </a:r>
            <a:r>
              <a:rPr lang="en-US" altLang="zh-CN" sz="1200" b="1" i="0" u="none" strike="noStrike" dirty="0">
                <a:solidFill>
                  <a:srgbClr val="202124"/>
                </a:solidFill>
                <a:effectLst/>
                <a:latin typeface="Times New Roman" panose="02020603050405020304" pitchFamily="18" charset="0"/>
              </a:rPr>
              <a:t>water</a:t>
            </a:r>
            <a:r>
              <a:rPr lang="en-US" altLang="zh-CN" sz="1200" b="0" i="0" u="none" strike="noStrike" dirty="0">
                <a:solidFill>
                  <a:srgbClr val="202124"/>
                </a:solidFill>
                <a:effectLst/>
                <a:latin typeface="Times New Roman" panose="02020603050405020304" pitchFamily="18" charset="0"/>
              </a:rPr>
              <a:t> supplies... A significant portion of the fracking fluid returns to the surface, where it can spill or be dumped into rivers and streams. Underground </a:t>
            </a:r>
            <a:r>
              <a:rPr lang="en-US" altLang="zh-CN" sz="1200" b="1" i="0" u="none" strike="noStrike" dirty="0">
                <a:solidFill>
                  <a:srgbClr val="202124"/>
                </a:solidFill>
                <a:effectLst/>
                <a:latin typeface="Times New Roman" panose="02020603050405020304" pitchFamily="18" charset="0"/>
              </a:rPr>
              <a:t>water</a:t>
            </a:r>
            <a:r>
              <a:rPr lang="en-US" altLang="zh-CN" sz="1200" b="0" i="0" u="none" strike="noStrike" dirty="0">
                <a:solidFill>
                  <a:srgbClr val="202124"/>
                </a:solidFill>
                <a:effectLst/>
                <a:latin typeface="Times New Roman" panose="02020603050405020304" pitchFamily="18" charset="0"/>
              </a:rPr>
              <a:t> supplies such as aquifers can also be </a:t>
            </a:r>
            <a:r>
              <a:rPr lang="en-US" altLang="zh-CN" sz="1200" b="1" i="0" u="none" strike="noStrike" dirty="0">
                <a:solidFill>
                  <a:srgbClr val="202124"/>
                </a:solidFill>
                <a:effectLst/>
                <a:latin typeface="Times New Roman" panose="02020603050405020304" pitchFamily="18" charset="0"/>
              </a:rPr>
              <a:t>contaminated</a:t>
            </a:r>
            <a:r>
              <a:rPr lang="en-US" altLang="zh-CN" sz="1200" b="0" i="0" u="none" strike="noStrike" dirty="0">
                <a:solidFill>
                  <a:srgbClr val="202124"/>
                </a:solidFill>
                <a:effectLst/>
                <a:latin typeface="Times New Roman" panose="02020603050405020304" pitchFamily="18" charset="0"/>
              </a:rPr>
              <a:t> by </a:t>
            </a:r>
            <a:r>
              <a:rPr lang="en-US" altLang="zh-CN" sz="1200" b="1" i="0" u="none" strike="noStrike" dirty="0">
                <a:solidFill>
                  <a:srgbClr val="202124"/>
                </a:solidFill>
                <a:effectLst/>
                <a:latin typeface="Times New Roman" panose="02020603050405020304" pitchFamily="18" charset="0"/>
              </a:rPr>
              <a:t>fracking</a:t>
            </a:r>
            <a:r>
              <a:rPr lang="en-US" altLang="zh-CN" sz="1200" b="0" i="0" u="none" strike="noStrike" dirty="0">
                <a:solidFill>
                  <a:srgbClr val="202124"/>
                </a:solidFill>
                <a:effectLst/>
                <a:latin typeface="Times New Roman" panose="02020603050405020304" pitchFamily="18" charset="0"/>
              </a:rPr>
              <a:t>, through migration of gas and frack fluid underground. Through the efforts of Activist scientist, we have found </a:t>
            </a:r>
            <a:r>
              <a:rPr lang="en-US" altLang="zh-CN" sz="1200" b="1" i="0" u="none" strike="noStrike" dirty="0">
                <a:solidFill>
                  <a:srgbClr val="202124"/>
                </a:solidFill>
                <a:effectLst/>
                <a:latin typeface="Times New Roman" panose="02020603050405020304" pitchFamily="18" charset="0"/>
              </a:rPr>
              <a:t>over 233 cancer causing chemicals</a:t>
            </a:r>
            <a:r>
              <a:rPr lang="en-US" altLang="zh-CN" sz="1200" b="0" i="0" u="none" strike="noStrike" dirty="0">
                <a:solidFill>
                  <a:srgbClr val="202124"/>
                </a:solidFill>
                <a:effectLst/>
                <a:latin typeface="Times New Roman" panose="02020603050405020304" pitchFamily="18" charset="0"/>
              </a:rPr>
              <a:t> in the water - And that includes only the ones we know about!  </a:t>
            </a:r>
            <a:endParaRPr lang="en-US" altLang="zh-CN" sz="1200" b="0" i="0" u="none" strike="noStrike" dirty="0">
              <a:solidFill>
                <a:srgbClr val="000000"/>
              </a:solidFill>
              <a:effectLst/>
              <a:latin typeface="Times New Roman" panose="02020603050405020304" pitchFamily="18" charset="0"/>
            </a:endParaRPr>
          </a:p>
          <a:p>
            <a:pPr marL="742950" lvl="1" indent="-285750" algn="just" rtl="0" fontAlgn="base">
              <a:spcBef>
                <a:spcPts val="0"/>
              </a:spcBef>
              <a:spcAft>
                <a:spcPts val="0"/>
              </a:spcAft>
              <a:buFont typeface="Arial" panose="020B0604020202020204" pitchFamily="34" charset="0"/>
              <a:buChar char="•"/>
            </a:pPr>
            <a:r>
              <a:rPr lang="en-US" altLang="zh-CN" sz="1200" b="0" i="0" u="none" strike="noStrike" dirty="0">
                <a:solidFill>
                  <a:srgbClr val="202124"/>
                </a:solidFill>
                <a:effectLst/>
                <a:latin typeface="Times New Roman" panose="02020603050405020304" pitchFamily="18" charset="0"/>
              </a:rPr>
              <a:t>A seismology study in LA found </a:t>
            </a:r>
            <a:r>
              <a:rPr lang="en-US" altLang="zh-CN" sz="1200" b="1" i="0" u="none" strike="noStrike" dirty="0">
                <a:solidFill>
                  <a:srgbClr val="202124"/>
                </a:solidFill>
                <a:effectLst/>
                <a:latin typeface="Times New Roman" panose="02020603050405020304" pitchFamily="18" charset="0"/>
              </a:rPr>
              <a:t>1,500 Earthquakes over a 5 year period</a:t>
            </a:r>
            <a:r>
              <a:rPr lang="en-US" altLang="zh-CN" sz="1200" b="0" i="0" u="none" strike="noStrike" dirty="0">
                <a:solidFill>
                  <a:srgbClr val="202124"/>
                </a:solidFill>
                <a:effectLst/>
                <a:latin typeface="Times New Roman" panose="02020603050405020304" pitchFamily="18" charset="0"/>
              </a:rPr>
              <a:t> in a part of the county not known for earthquakes but known for Fracking</a:t>
            </a:r>
            <a:endParaRPr lang="en-US" altLang="zh-CN" sz="1200" b="0" i="0" u="none" strike="noStrike" dirty="0">
              <a:solidFill>
                <a:srgbClr val="202124"/>
              </a:solidFill>
              <a:effectLst/>
              <a:latin typeface="Arial" panose="020B0604020202020204" pitchFamily="34" charset="0"/>
            </a:endParaRPr>
          </a:p>
          <a:p>
            <a:pPr algn="just" rtl="0" fontAlgn="base">
              <a:spcBef>
                <a:spcPts val="0"/>
              </a:spcBef>
              <a:spcAft>
                <a:spcPts val="0"/>
              </a:spcAft>
              <a:buFont typeface="Arial" panose="020B0604020202020204" pitchFamily="34" charset="0"/>
              <a:buChar char="•"/>
            </a:pPr>
            <a:r>
              <a:rPr lang="en-US" altLang="zh-CN" sz="1200" b="0" i="0" u="none" strike="noStrike" dirty="0">
                <a:solidFill>
                  <a:srgbClr val="202124"/>
                </a:solidFill>
                <a:effectLst/>
                <a:latin typeface="Times New Roman" panose="02020603050405020304" pitchFamily="18" charset="0"/>
              </a:rPr>
              <a:t>All this is to say that oil and gas drilling is dangerous. And Fracking is the worst out of all the forms.</a:t>
            </a:r>
          </a:p>
          <a:p>
            <a:pPr marL="0" lvl="0" indent="0" algn="l" rtl="0">
              <a:spcBef>
                <a:spcPts val="0"/>
              </a:spcBef>
              <a:spcAft>
                <a:spcPts val="0"/>
              </a:spcAft>
              <a:buNone/>
            </a:pPr>
            <a:endParaRPr dirty="0"/>
          </a:p>
        </p:txBody>
      </p:sp>
      <p:sp>
        <p:nvSpPr>
          <p:cNvPr id="98" name="Google Shape;98;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lgn="just" rtl="0">
              <a:spcBef>
                <a:spcPts val="0"/>
              </a:spcBef>
              <a:spcAft>
                <a:spcPts val="0"/>
              </a:spcAft>
            </a:pPr>
            <a:r>
              <a:rPr lang="en-US" altLang="zh-CN" sz="1800" b="0" i="0" u="none" strike="noStrike" dirty="0">
                <a:solidFill>
                  <a:srgbClr val="000000"/>
                </a:solidFill>
                <a:effectLst/>
                <a:latin typeface="Times New Roman" panose="02020603050405020304" pitchFamily="18" charset="0"/>
              </a:rPr>
              <a:t>Slide 3: (Max)</a:t>
            </a:r>
            <a:endParaRPr lang="en-US" altLang="zh-CN" b="0" dirty="0">
              <a:effectLst/>
            </a:endParaRPr>
          </a:p>
          <a:p>
            <a:pPr algn="just" rtl="0" fontAlgn="base">
              <a:spcBef>
                <a:spcPts val="0"/>
              </a:spcBef>
              <a:spcAft>
                <a:spcPts val="0"/>
              </a:spcAft>
              <a:buFont typeface="Arial" panose="020B0604020202020204" pitchFamily="34" charset="0"/>
              <a:buChar char="•"/>
            </a:pPr>
            <a:r>
              <a:rPr lang="en-US" altLang="zh-CN" sz="1800" b="0" i="0" u="none" strike="noStrike" dirty="0">
                <a:solidFill>
                  <a:srgbClr val="000000"/>
                </a:solidFill>
                <a:effectLst/>
                <a:latin typeface="Times New Roman" panose="02020603050405020304" pitchFamily="18" charset="0"/>
              </a:rPr>
              <a:t>So How many of these dangerous oil and gas wells are we facing?</a:t>
            </a:r>
          </a:p>
          <a:p>
            <a:pPr algn="just" rtl="0" fontAlgn="base">
              <a:spcBef>
                <a:spcPts val="0"/>
              </a:spcBef>
              <a:spcAft>
                <a:spcPts val="0"/>
              </a:spcAft>
              <a:buFont typeface="Arial" panose="020B0604020202020204" pitchFamily="34" charset="0"/>
              <a:buChar char="•"/>
            </a:pPr>
            <a:r>
              <a:rPr lang="en-US" altLang="zh-CN" sz="1800" b="0" i="0" u="none" strike="noStrike" dirty="0">
                <a:solidFill>
                  <a:srgbClr val="000000"/>
                </a:solidFill>
                <a:effectLst/>
                <a:latin typeface="Times New Roman" panose="02020603050405020304" pitchFamily="18" charset="0"/>
              </a:rPr>
              <a:t>To put it in direct terms, today we have 60,000 active wells, 5,000 new wells, 38,000 idle wells and 126,000 plugged wells. Active wells are drilling sites which are currently pumping out oil, New wells are drilling sites which have just been built but are also active, idle wells means they could be drilling but are actually just left sitting there. Plugged wells are older drilling sites which have a concrete plug thrown straight on top of it - they still pose serious environmental and health threats and are often not cleaned up but left as it.</a:t>
            </a:r>
          </a:p>
          <a:p>
            <a:pPr algn="just" rtl="0" fontAlgn="base">
              <a:spcBef>
                <a:spcPts val="0"/>
              </a:spcBef>
              <a:spcAft>
                <a:spcPts val="0"/>
              </a:spcAft>
              <a:buFont typeface="Arial" panose="020B0604020202020204" pitchFamily="34" charset="0"/>
              <a:buChar char="•"/>
            </a:pPr>
            <a:r>
              <a:rPr lang="en-US" altLang="zh-CN" sz="1800" b="0" i="0" u="none" strike="noStrike" dirty="0">
                <a:solidFill>
                  <a:srgbClr val="000000"/>
                </a:solidFill>
                <a:effectLst/>
                <a:latin typeface="Times New Roman" panose="02020603050405020304" pitchFamily="18" charset="0"/>
              </a:rPr>
              <a:t>The table on the right-hand side, ranks the top counties that have the most active wells.</a:t>
            </a:r>
          </a:p>
          <a:p>
            <a:pPr algn="just" rtl="0" fontAlgn="base">
              <a:spcBef>
                <a:spcPts val="0"/>
              </a:spcBef>
              <a:spcAft>
                <a:spcPts val="0"/>
              </a:spcAft>
              <a:buFont typeface="Arial" panose="020B0604020202020204" pitchFamily="34" charset="0"/>
              <a:buChar char="•"/>
            </a:pPr>
            <a:r>
              <a:rPr lang="en-US" altLang="zh-CN" sz="1800" b="0" i="0" u="none" strike="noStrike" dirty="0">
                <a:solidFill>
                  <a:srgbClr val="000000"/>
                </a:solidFill>
                <a:effectLst/>
                <a:latin typeface="Times New Roman" panose="02020603050405020304" pitchFamily="18" charset="0"/>
              </a:rPr>
              <a:t>We can see that Kern county is ranked at the top having 47,000 active wells. Followed by Los Angeles county, which is one of the most densely populated regions in California with 3,500 active wells. Santa Barbara county is on there too, taking the number 5 spot  with just over 1000 active wells.</a:t>
            </a:r>
          </a:p>
          <a:p>
            <a:pPr algn="just" rtl="0" fontAlgn="base">
              <a:spcBef>
                <a:spcPts val="0"/>
              </a:spcBef>
              <a:spcAft>
                <a:spcPts val="0"/>
              </a:spcAft>
              <a:buFont typeface="Arial" panose="020B0604020202020204" pitchFamily="34" charset="0"/>
              <a:buChar char="•"/>
            </a:pPr>
            <a:r>
              <a:rPr lang="en-US" altLang="zh-CN" sz="1800" b="0" i="0" u="none" strike="noStrike" dirty="0">
                <a:solidFill>
                  <a:srgbClr val="000000"/>
                </a:solidFill>
                <a:effectLst/>
                <a:latin typeface="Times New Roman" panose="02020603050405020304" pitchFamily="18" charset="0"/>
              </a:rPr>
              <a:t>On the next few slides we’ll go over intersectionality and how it affects the most vulnerable groups - low-income and minority populations.</a:t>
            </a:r>
          </a:p>
          <a:p>
            <a:pPr marL="0" lvl="0" indent="0" algn="l" rtl="0">
              <a:spcBef>
                <a:spcPts val="0"/>
              </a:spcBef>
              <a:spcAft>
                <a:spcPts val="0"/>
              </a:spcAft>
              <a:buNone/>
            </a:pPr>
            <a:endParaRPr dirty="0"/>
          </a:p>
        </p:txBody>
      </p:sp>
      <p:sp>
        <p:nvSpPr>
          <p:cNvPr id="111" name="Google Shape;111;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lgn="just" rtl="0">
              <a:spcBef>
                <a:spcPts val="0"/>
              </a:spcBef>
              <a:spcAft>
                <a:spcPts val="0"/>
              </a:spcAft>
            </a:pPr>
            <a:r>
              <a:rPr lang="en-US" altLang="zh-CN" sz="1800" b="0" i="0" u="none" strike="noStrike" dirty="0">
                <a:solidFill>
                  <a:srgbClr val="000000"/>
                </a:solidFill>
                <a:effectLst/>
                <a:latin typeface="Times New Roman" panose="02020603050405020304" pitchFamily="18" charset="0"/>
              </a:rPr>
              <a:t>Slide 4: (</a:t>
            </a:r>
            <a:r>
              <a:rPr lang="en-US" altLang="zh-CN" sz="1800" b="0" i="0" u="none" strike="noStrike" dirty="0" err="1">
                <a:solidFill>
                  <a:srgbClr val="000000"/>
                </a:solidFill>
                <a:effectLst/>
                <a:latin typeface="Times New Roman" panose="02020603050405020304" pitchFamily="18" charset="0"/>
              </a:rPr>
              <a:t>Handri</a:t>
            </a:r>
            <a:r>
              <a:rPr lang="en-US" altLang="zh-CN" sz="1800" b="0" i="0" u="none" strike="noStrike" dirty="0">
                <a:solidFill>
                  <a:srgbClr val="000000"/>
                </a:solidFill>
                <a:effectLst/>
                <a:latin typeface="Times New Roman" panose="02020603050405020304" pitchFamily="18" charset="0"/>
              </a:rPr>
              <a:t>)</a:t>
            </a:r>
            <a:endParaRPr lang="en-US" altLang="zh-CN" b="0" dirty="0">
              <a:effectLst/>
            </a:endParaRPr>
          </a:p>
          <a:p>
            <a:pPr algn="just" rtl="0" fontAlgn="base">
              <a:spcBef>
                <a:spcPts val="0"/>
              </a:spcBef>
              <a:spcAft>
                <a:spcPts val="0"/>
              </a:spcAft>
              <a:buFont typeface="Arial" panose="020B0604020202020204" pitchFamily="34" charset="0"/>
              <a:buChar char="•"/>
            </a:pPr>
            <a:r>
              <a:rPr lang="en-US" altLang="zh-CN" sz="1800" b="0" i="0" u="none" strike="noStrike" dirty="0">
                <a:solidFill>
                  <a:srgbClr val="000000"/>
                </a:solidFill>
                <a:effectLst/>
                <a:latin typeface="Times New Roman" panose="02020603050405020304" pitchFamily="18" charset="0"/>
              </a:rPr>
              <a:t>California’s communities of color have long been dumping grounds for industrial pollution.</a:t>
            </a:r>
          </a:p>
          <a:p>
            <a:pPr algn="just" rtl="0" fontAlgn="base">
              <a:spcBef>
                <a:spcPts val="0"/>
              </a:spcBef>
              <a:spcAft>
                <a:spcPts val="0"/>
              </a:spcAft>
              <a:buFont typeface="Arial" panose="020B0604020202020204" pitchFamily="34" charset="0"/>
              <a:buChar char="•"/>
            </a:pPr>
            <a:r>
              <a:rPr lang="en-US" altLang="zh-CN" sz="1800" b="0" i="0" u="none" strike="noStrike" dirty="0">
                <a:solidFill>
                  <a:srgbClr val="000000"/>
                </a:solidFill>
                <a:effectLst/>
                <a:latin typeface="Times New Roman" panose="02020603050405020304" pitchFamily="18" charset="0"/>
              </a:rPr>
              <a:t>An NRDC report reveals that 14 percent of the state’s population—5.4 million Californians—already lives within a mile of at least one oil or gas well. Of that group, 69 percent—3.7 million residents—are people of color.</a:t>
            </a:r>
          </a:p>
          <a:p>
            <a:pPr algn="just" rtl="0" fontAlgn="base">
              <a:spcBef>
                <a:spcPts val="0"/>
              </a:spcBef>
              <a:spcAft>
                <a:spcPts val="0"/>
              </a:spcAft>
              <a:buFont typeface="Arial" panose="020B0604020202020204" pitchFamily="34" charset="0"/>
              <a:buChar char="•"/>
            </a:pPr>
            <a:r>
              <a:rPr lang="en-US" altLang="zh-CN" sz="1800" b="0" i="0" u="none" strike="noStrike" dirty="0">
                <a:solidFill>
                  <a:srgbClr val="000000"/>
                </a:solidFill>
                <a:effectLst/>
                <a:latin typeface="Times New Roman" panose="02020603050405020304" pitchFamily="18" charset="0"/>
              </a:rPr>
              <a:t>Additionally, one-third of people who live within a mile of a well—1.8 million people—live in communities that already shoulder a disproportionate amount of the state’s air, water and soil pollution as a result of living close to industrial facilities, transportation corridors, hazardous waste facilities and toxic clean-up sites. Nearly 92 percent of those residents are people of color.</a:t>
            </a:r>
          </a:p>
          <a:p>
            <a:pPr algn="just" rtl="0" fontAlgn="base">
              <a:spcBef>
                <a:spcPts val="0"/>
              </a:spcBef>
              <a:spcAft>
                <a:spcPts val="3000"/>
              </a:spcAft>
              <a:buFont typeface="Arial" panose="020B0604020202020204" pitchFamily="34" charset="0"/>
              <a:buChar char="•"/>
            </a:pPr>
            <a:r>
              <a:rPr lang="en-US" altLang="zh-CN" sz="1800" b="0" i="0" u="none" strike="noStrike" dirty="0">
                <a:solidFill>
                  <a:srgbClr val="000000"/>
                </a:solidFill>
                <a:effectLst/>
                <a:latin typeface="Times New Roman" panose="02020603050405020304" pitchFamily="18" charset="0"/>
              </a:rPr>
              <a:t>The graph on the right shows the demographic breakdown within a quarter mile of oil and gas sites in Los Angeles county. The graph also specifies communities already shouldering the disproportionate environmental harms and labeled as “vulnerable” in the dark green and labeled as less vulnerable in the brown.</a:t>
            </a:r>
          </a:p>
          <a:p>
            <a:pPr marL="0" lvl="0" indent="0" algn="l" rtl="0">
              <a:spcBef>
                <a:spcPts val="0"/>
              </a:spcBef>
              <a:spcAft>
                <a:spcPts val="0"/>
              </a:spcAft>
              <a:buNone/>
            </a:pPr>
            <a:endParaRPr dirty="0"/>
          </a:p>
        </p:txBody>
      </p:sp>
      <p:sp>
        <p:nvSpPr>
          <p:cNvPr id="124" name="Google Shape;1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lgn="just" rtl="0">
              <a:spcBef>
                <a:spcPts val="0"/>
              </a:spcBef>
              <a:spcAft>
                <a:spcPts val="3000"/>
              </a:spcAft>
            </a:pPr>
            <a:r>
              <a:rPr lang="en-US" altLang="zh-CN" sz="1800" b="0" i="0" u="none" strike="noStrike" dirty="0">
                <a:solidFill>
                  <a:srgbClr val="000000"/>
                </a:solidFill>
                <a:effectLst/>
                <a:latin typeface="Times New Roman" panose="02020603050405020304" pitchFamily="18" charset="0"/>
              </a:rPr>
              <a:t>Slide 5: (Max)</a:t>
            </a:r>
            <a:endParaRPr lang="en-US" altLang="zh-CN" b="0" dirty="0">
              <a:effectLst/>
            </a:endParaRPr>
          </a:p>
          <a:p>
            <a:pPr algn="just" rtl="0" fontAlgn="base">
              <a:spcBef>
                <a:spcPts val="0"/>
              </a:spcBef>
              <a:spcAft>
                <a:spcPts val="0"/>
              </a:spcAft>
              <a:buFont typeface="Arial" panose="020B0604020202020204" pitchFamily="34" charset="0"/>
              <a:buChar char="•"/>
            </a:pPr>
            <a:r>
              <a:rPr lang="en-US" altLang="zh-CN" sz="1800" b="0" i="0" u="none" strike="noStrike" dirty="0">
                <a:solidFill>
                  <a:srgbClr val="000000"/>
                </a:solidFill>
                <a:effectLst/>
                <a:latin typeface="Times New Roman" panose="02020603050405020304" pitchFamily="18" charset="0"/>
              </a:rPr>
              <a:t>This slide contains an image of Los Angeles county plotted by the Economic vulnerability. Economic vulnerability in this case is measured as median household income from the 2019 census tracts. The darker blue regions represent the economically vulnerable and the white area represents high income neighborhoods. The </a:t>
            </a:r>
            <a:r>
              <a:rPr lang="en-US" altLang="zh-CN" sz="1800" b="0" i="0" u="none" strike="noStrike" dirty="0" err="1">
                <a:solidFill>
                  <a:srgbClr val="000000"/>
                </a:solidFill>
                <a:effectLst/>
                <a:latin typeface="Times New Roman" panose="02020603050405020304" pitchFamily="18" charset="0"/>
              </a:rPr>
              <a:t>coloured</a:t>
            </a:r>
            <a:r>
              <a:rPr lang="en-US" altLang="zh-CN" sz="1800" b="0" i="0" u="none" strike="noStrike" dirty="0">
                <a:solidFill>
                  <a:srgbClr val="000000"/>
                </a:solidFill>
                <a:effectLst/>
                <a:latin typeface="Times New Roman" panose="02020603050405020304" pitchFamily="18" charset="0"/>
              </a:rPr>
              <a:t> dots are where the oil and gas drilling sites are located. Red in this case is Active wells and yellow is the newly constructed wells. The drilling site data was taken from real-time data on CALGEM’s website about 3 weeks ago. CALGEM is the state’s regulatory oil and gas agency which is the actual agency that gives out fracking and oil and gas drilling permits.</a:t>
            </a:r>
          </a:p>
          <a:p>
            <a:pPr algn="just" rtl="0" fontAlgn="base">
              <a:spcBef>
                <a:spcPts val="0"/>
              </a:spcBef>
              <a:spcAft>
                <a:spcPts val="0"/>
              </a:spcAft>
              <a:buFont typeface="Arial" panose="020B0604020202020204" pitchFamily="34" charset="0"/>
              <a:buChar char="•"/>
            </a:pPr>
            <a:r>
              <a:rPr lang="en-US" altLang="zh-CN" sz="1800" b="0" i="0" u="none" strike="noStrike" dirty="0">
                <a:solidFill>
                  <a:srgbClr val="000000"/>
                </a:solidFill>
                <a:effectLst/>
                <a:latin typeface="Times New Roman" panose="02020603050405020304" pitchFamily="18" charset="0"/>
              </a:rPr>
              <a:t>First of all, we can see that oil and gas wells are built in areas which are very densely populated! The next thing we see is a pattern of correlation between the low-income with the oil and gas drilling site distribution. If we draw circles around areas with high drilling density we noticed the color enclosed is mostly dark blue, suggesting that the people who live around the drilling sites are more economically vulnerable.</a:t>
            </a:r>
          </a:p>
          <a:p>
            <a:pPr algn="just" rtl="0" fontAlgn="base">
              <a:spcBef>
                <a:spcPts val="0"/>
              </a:spcBef>
              <a:spcAft>
                <a:spcPts val="0"/>
              </a:spcAft>
              <a:buFont typeface="Arial" panose="020B0604020202020204" pitchFamily="34" charset="0"/>
              <a:buChar char="•"/>
            </a:pPr>
            <a:r>
              <a:rPr lang="en-US" altLang="zh-CN" sz="1800" b="0" i="0" u="none" strike="noStrike" dirty="0">
                <a:solidFill>
                  <a:srgbClr val="000000"/>
                </a:solidFill>
                <a:effectLst/>
                <a:latin typeface="Times New Roman" panose="02020603050405020304" pitchFamily="18" charset="0"/>
              </a:rPr>
              <a:t>I’ve drawn circles around the areas with high drilling site concentration. If we look at the bottom of the map we can see that there are a few circles. That area is Lakewood which has a median income of 38,000 dollars or less per household. We also know that Lakewood is around 60% minorities.</a:t>
            </a:r>
          </a:p>
          <a:p>
            <a:pPr algn="just" rtl="0" fontAlgn="base">
              <a:spcBef>
                <a:spcPts val="0"/>
              </a:spcBef>
              <a:spcAft>
                <a:spcPts val="3000"/>
              </a:spcAft>
              <a:buFont typeface="Arial" panose="020B0604020202020204" pitchFamily="34" charset="0"/>
              <a:buChar char="•"/>
            </a:pPr>
            <a:r>
              <a:rPr lang="en-US" altLang="zh-CN" sz="1800" b="0" i="0" u="none" strike="noStrike" dirty="0">
                <a:solidFill>
                  <a:srgbClr val="000000"/>
                </a:solidFill>
                <a:effectLst/>
                <a:latin typeface="Times New Roman" panose="02020603050405020304" pitchFamily="18" charset="0"/>
              </a:rPr>
              <a:t>Other circles are shown also to be in low income communities.</a:t>
            </a:r>
          </a:p>
          <a:p>
            <a:pPr marL="0" lvl="0" indent="0" algn="l" rtl="0">
              <a:spcBef>
                <a:spcPts val="0"/>
              </a:spcBef>
              <a:spcAft>
                <a:spcPts val="0"/>
              </a:spcAft>
              <a:buNone/>
            </a:pPr>
            <a:endParaRPr dirty="0"/>
          </a:p>
        </p:txBody>
      </p:sp>
      <p:sp>
        <p:nvSpPr>
          <p:cNvPr id="137" name="Google Shape;13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3a6874102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gd3a6874102_0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just" rtl="0">
              <a:spcBef>
                <a:spcPts val="0"/>
              </a:spcBef>
              <a:spcAft>
                <a:spcPts val="0"/>
              </a:spcAft>
            </a:pPr>
            <a:r>
              <a:rPr lang="en-US" altLang="zh-CN" sz="1800" b="0" i="0" u="none" strike="noStrike" dirty="0">
                <a:solidFill>
                  <a:srgbClr val="000000"/>
                </a:solidFill>
                <a:effectLst/>
                <a:latin typeface="Times New Roman" panose="02020603050405020304" pitchFamily="18" charset="0"/>
              </a:rPr>
              <a:t>Slide 6: (Max)</a:t>
            </a:r>
            <a:endParaRPr lang="en-US" altLang="zh-CN" b="0" dirty="0">
              <a:effectLst/>
            </a:endParaRPr>
          </a:p>
          <a:p>
            <a:pPr algn="just" rtl="0" fontAlgn="base">
              <a:spcBef>
                <a:spcPts val="0"/>
              </a:spcBef>
              <a:spcAft>
                <a:spcPts val="0"/>
              </a:spcAft>
              <a:buFont typeface="Arial" panose="020B0604020202020204" pitchFamily="34" charset="0"/>
              <a:buChar char="•"/>
            </a:pPr>
            <a:r>
              <a:rPr lang="en-US" altLang="zh-CN" sz="1800" b="0" i="0" u="none" strike="noStrike" dirty="0">
                <a:solidFill>
                  <a:srgbClr val="000000"/>
                </a:solidFill>
                <a:effectLst/>
                <a:latin typeface="Times New Roman" panose="02020603050405020304" pitchFamily="18" charset="0"/>
              </a:rPr>
              <a:t>Here we have the same map but I wanted to include four types of wells: Active, New, Idle and Plugged. </a:t>
            </a:r>
          </a:p>
          <a:p>
            <a:pPr algn="just" rtl="0" fontAlgn="base">
              <a:spcBef>
                <a:spcPts val="0"/>
              </a:spcBef>
              <a:spcAft>
                <a:spcPts val="0"/>
              </a:spcAft>
              <a:buFont typeface="Arial" panose="020B0604020202020204" pitchFamily="34" charset="0"/>
              <a:buChar char="•"/>
            </a:pPr>
            <a:r>
              <a:rPr lang="en-US" altLang="zh-CN" sz="1800" b="0" i="0" u="none" strike="noStrike" dirty="0">
                <a:solidFill>
                  <a:srgbClr val="000000"/>
                </a:solidFill>
                <a:effectLst/>
                <a:latin typeface="Times New Roman" panose="02020603050405020304" pitchFamily="18" charset="0"/>
              </a:rPr>
              <a:t>Although idle and plugged wells may sound harmless. These drilling sites are still very harmful to the environment and frontline community health. These additional drilling sites still pose a dramatic threat.</a:t>
            </a:r>
          </a:p>
          <a:p>
            <a:pPr algn="just" rtl="0" fontAlgn="base">
              <a:spcBef>
                <a:spcPts val="0"/>
              </a:spcBef>
              <a:spcAft>
                <a:spcPts val="0"/>
              </a:spcAft>
              <a:buFont typeface="Arial" panose="020B0604020202020204" pitchFamily="34" charset="0"/>
              <a:buChar char="•"/>
            </a:pPr>
            <a:r>
              <a:rPr lang="en-US" altLang="zh-CN" sz="1800" b="0" i="0" u="none" strike="noStrike" dirty="0">
                <a:solidFill>
                  <a:srgbClr val="000000"/>
                </a:solidFill>
                <a:effectLst/>
                <a:latin typeface="Times New Roman" panose="02020603050405020304" pitchFamily="18" charset="0"/>
              </a:rPr>
              <a:t>As you can see oil and gas drilling is an issue about economic class but it also just generally affects a lot of people.</a:t>
            </a:r>
          </a:p>
          <a:p>
            <a:pPr marL="0" lvl="0" indent="0" algn="l" rtl="0">
              <a:spcBef>
                <a:spcPts val="0"/>
              </a:spcBef>
              <a:spcAft>
                <a:spcPts val="0"/>
              </a:spcAft>
              <a:buNone/>
            </a:pPr>
            <a:endParaRPr dirty="0"/>
          </a:p>
        </p:txBody>
      </p:sp>
      <p:sp>
        <p:nvSpPr>
          <p:cNvPr id="159" name="Google Shape;159;gd3a6874102_0_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d3a6874102_1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gd3a6874102_1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just" rtl="0">
              <a:spcBef>
                <a:spcPts val="0"/>
              </a:spcBef>
              <a:spcAft>
                <a:spcPts val="0"/>
              </a:spcAft>
            </a:pPr>
            <a:r>
              <a:rPr lang="en-US" altLang="zh-CN" sz="1800" b="0" i="0" u="none" strike="noStrike" dirty="0">
                <a:solidFill>
                  <a:srgbClr val="000000"/>
                </a:solidFill>
                <a:effectLst/>
                <a:latin typeface="Times New Roman" panose="02020603050405020304" pitchFamily="18" charset="0"/>
              </a:rPr>
              <a:t>Slide 7: (Max)</a:t>
            </a:r>
            <a:endParaRPr lang="en-US" altLang="zh-CN" b="0" dirty="0">
              <a:effectLst/>
            </a:endParaRPr>
          </a:p>
          <a:p>
            <a:pPr algn="just" rtl="0" fontAlgn="base">
              <a:spcBef>
                <a:spcPts val="0"/>
              </a:spcBef>
              <a:spcAft>
                <a:spcPts val="0"/>
              </a:spcAft>
              <a:buFont typeface="Arial" panose="020B0604020202020204" pitchFamily="34" charset="0"/>
              <a:buChar char="•"/>
            </a:pPr>
            <a:r>
              <a:rPr lang="en-US" altLang="zh-CN" sz="1800" b="0" i="0" u="none" strike="noStrike" dirty="0">
                <a:solidFill>
                  <a:srgbClr val="000000"/>
                </a:solidFill>
                <a:effectLst/>
                <a:latin typeface="Times New Roman" panose="02020603050405020304" pitchFamily="18" charset="0"/>
              </a:rPr>
              <a:t>Taking a look at our last two maps. These map shows the distribution of the minority populations with the location of the oil and gas drilling sites. The minority data is actually mapped from percentage white on the 2019 census tract. The drilling sites is from the same CALGEM data as well. The two maps shows the difference when idle and plugged wells are included.</a:t>
            </a:r>
          </a:p>
          <a:p>
            <a:pPr algn="just" rtl="0" fontAlgn="base">
              <a:spcBef>
                <a:spcPts val="0"/>
              </a:spcBef>
              <a:spcAft>
                <a:spcPts val="0"/>
              </a:spcAft>
              <a:buFont typeface="Arial" panose="020B0604020202020204" pitchFamily="34" charset="0"/>
              <a:buChar char="•"/>
            </a:pPr>
            <a:r>
              <a:rPr lang="en-US" altLang="zh-CN" sz="1800" b="0" i="0" u="none" strike="noStrike" dirty="0">
                <a:solidFill>
                  <a:srgbClr val="000000"/>
                </a:solidFill>
                <a:effectLst/>
                <a:latin typeface="Times New Roman" panose="02020603050405020304" pitchFamily="18" charset="0"/>
              </a:rPr>
              <a:t>In the US, racial minorities and income is closely tied and we can see here that race and oil drilling has a strong correlation. </a:t>
            </a:r>
          </a:p>
          <a:p>
            <a:pPr marL="0" lvl="0" indent="0" algn="l" rtl="0">
              <a:spcBef>
                <a:spcPts val="0"/>
              </a:spcBef>
              <a:spcAft>
                <a:spcPts val="0"/>
              </a:spcAft>
              <a:buNone/>
            </a:pPr>
            <a:endParaRPr dirty="0"/>
          </a:p>
        </p:txBody>
      </p:sp>
      <p:sp>
        <p:nvSpPr>
          <p:cNvPr id="172" name="Google Shape;172;gd3a6874102_1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标题幻灯片" type="title">
  <p:cSld name="TITLE">
    <p:spTree>
      <p:nvGrpSpPr>
        <p:cNvPr id="1" name="Shape 15"/>
        <p:cNvGrpSpPr/>
        <p:nvPr/>
      </p:nvGrpSpPr>
      <p:grpSpPr>
        <a:xfrm>
          <a:off x="0" y="0"/>
          <a:ext cx="0" cy="0"/>
          <a:chOff x="0" y="0"/>
          <a:chExt cx="0" cy="0"/>
        </a:xfrm>
      </p:grpSpPr>
      <p:sp>
        <p:nvSpPr>
          <p:cNvPr id="16" name="Google Shape;16;p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竖排标题与文本" type="vertTitleAndTx">
  <p:cSld name="VERTICAL_TITLE_AND_VERTICAL_TEXT">
    <p:spTree>
      <p:nvGrpSpPr>
        <p:cNvPr id="1" name="Shape 78"/>
        <p:cNvGrpSpPr/>
        <p:nvPr/>
      </p:nvGrpSpPr>
      <p:grpSpPr>
        <a:xfrm>
          <a:off x="0" y="0"/>
          <a:ext cx="0" cy="0"/>
          <a:chOff x="0" y="0"/>
          <a:chExt cx="0" cy="0"/>
        </a:xfrm>
      </p:grpSpPr>
      <p:sp>
        <p:nvSpPr>
          <p:cNvPr id="79" name="Google Shape;79;p1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21"/>
        <p:cNvGrpSpPr/>
        <p:nvPr/>
      </p:nvGrpSpPr>
      <p:grpSpPr>
        <a:xfrm>
          <a:off x="0" y="0"/>
          <a:ext cx="0" cy="0"/>
          <a:chOff x="0" y="0"/>
          <a:chExt cx="0" cy="0"/>
        </a:xfrm>
      </p:grpSpPr>
      <p:sp>
        <p:nvSpPr>
          <p:cNvPr id="22" name="Google Shape;22;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27"/>
        <p:cNvGrpSpPr/>
        <p:nvPr/>
      </p:nvGrpSpPr>
      <p:grpSpPr>
        <a:xfrm>
          <a:off x="0" y="0"/>
          <a:ext cx="0" cy="0"/>
          <a:chOff x="0" y="0"/>
          <a:chExt cx="0" cy="0"/>
        </a:xfrm>
      </p:grpSpPr>
      <p:sp>
        <p:nvSpPr>
          <p:cNvPr id="28" name="Google Shape;28;p1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33"/>
        <p:cNvGrpSpPr/>
        <p:nvPr/>
      </p:nvGrpSpPr>
      <p:grpSpPr>
        <a:xfrm>
          <a:off x="0" y="0"/>
          <a:ext cx="0" cy="0"/>
          <a:chOff x="0" y="0"/>
          <a:chExt cx="0" cy="0"/>
        </a:xfrm>
      </p:grpSpPr>
      <p:sp>
        <p:nvSpPr>
          <p:cNvPr id="34" name="Google Shape;34;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40"/>
        <p:cNvGrpSpPr/>
        <p:nvPr/>
      </p:nvGrpSpPr>
      <p:grpSpPr>
        <a:xfrm>
          <a:off x="0" y="0"/>
          <a:ext cx="0" cy="0"/>
          <a:chOff x="0" y="0"/>
          <a:chExt cx="0" cy="0"/>
        </a:xfrm>
      </p:grpSpPr>
      <p:sp>
        <p:nvSpPr>
          <p:cNvPr id="41" name="Google Shape;41;p1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1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1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49"/>
        <p:cNvGrpSpPr/>
        <p:nvPr/>
      </p:nvGrpSpPr>
      <p:grpSpPr>
        <a:xfrm>
          <a:off x="0" y="0"/>
          <a:ext cx="0" cy="0"/>
          <a:chOff x="0" y="0"/>
          <a:chExt cx="0" cy="0"/>
        </a:xfrm>
      </p:grpSpPr>
      <p:sp>
        <p:nvSpPr>
          <p:cNvPr id="50" name="Google Shape;5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54"/>
        <p:cNvGrpSpPr/>
        <p:nvPr/>
      </p:nvGrpSpPr>
      <p:grpSpPr>
        <a:xfrm>
          <a:off x="0" y="0"/>
          <a:ext cx="0" cy="0"/>
          <a:chOff x="0" y="0"/>
          <a:chExt cx="0" cy="0"/>
        </a:xfrm>
      </p:grpSpPr>
      <p:sp>
        <p:nvSpPr>
          <p:cNvPr id="55" name="Google Shape;55;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58"/>
        <p:cNvGrpSpPr/>
        <p:nvPr/>
      </p:nvGrpSpPr>
      <p:grpSpPr>
        <a:xfrm>
          <a:off x="0" y="0"/>
          <a:ext cx="0" cy="0"/>
          <a:chOff x="0" y="0"/>
          <a:chExt cx="0" cy="0"/>
        </a:xfrm>
      </p:grpSpPr>
      <p:sp>
        <p:nvSpPr>
          <p:cNvPr id="59" name="Google Shape;59;p1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7"/>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68" name="Google Shape;68;p1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hyperlink" Target="https://www.nrdc.org/media/2014/141022"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drive.google.com/drive/folders/1hWEWJWHoTThoUTxZZ9bQ0v3mJsrEAPZN?usp=sharing" TargetMode="External"/><Relationship Id="rId5" Type="http://schemas.openxmlformats.org/officeDocument/2006/relationships/hyperlink" Target="https://www.census.gov/" TargetMode="External"/><Relationship Id="rId4" Type="http://schemas.openxmlformats.org/officeDocument/2006/relationships/hyperlink" Target="https://maps.conservation.ca.gov/oilga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8"/>
        <p:cNvGrpSpPr/>
        <p:nvPr/>
      </p:nvGrpSpPr>
      <p:grpSpPr>
        <a:xfrm>
          <a:off x="0" y="0"/>
          <a:ext cx="0" cy="0"/>
          <a:chOff x="0" y="0"/>
          <a:chExt cx="0" cy="0"/>
        </a:xfrm>
      </p:grpSpPr>
      <p:pic>
        <p:nvPicPr>
          <p:cNvPr id="89" name="Google Shape;89;p1" descr="日落下的建筑&#10;&#10;中度可信度描述已自动生成"/>
          <p:cNvPicPr preferRelativeResize="0"/>
          <p:nvPr/>
        </p:nvPicPr>
        <p:blipFill rotWithShape="1">
          <a:blip r:embed="rId3">
            <a:alphaModFix/>
          </a:blip>
          <a:srcRect l="162" r="5615"/>
          <a:stretch/>
        </p:blipFill>
        <p:spPr>
          <a:xfrm>
            <a:off x="20" y="10"/>
            <a:ext cx="12191980" cy="6857990"/>
          </a:xfrm>
          <a:prstGeom prst="rect">
            <a:avLst/>
          </a:prstGeom>
          <a:noFill/>
          <a:ln>
            <a:noFill/>
          </a:ln>
        </p:spPr>
      </p:pic>
      <p:sp>
        <p:nvSpPr>
          <p:cNvPr id="90" name="Google Shape;90;p1"/>
          <p:cNvSpPr/>
          <p:nvPr/>
        </p:nvSpPr>
        <p:spPr>
          <a:xfrm>
            <a:off x="7488621" y="2277613"/>
            <a:ext cx="4703379" cy="4580387"/>
          </a:xfrm>
          <a:custGeom>
            <a:avLst/>
            <a:gdLst/>
            <a:ahLst/>
            <a:cxnLst/>
            <a:rect l="l" t="t" r="r" b="b"/>
            <a:pathLst>
              <a:path w="1333" h="1298" extrusionOk="0">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lt1">
              <a:alpha val="69803"/>
            </a:schemeClr>
          </a:solidFill>
          <a:ln>
            <a:noFill/>
          </a:ln>
        </p:spPr>
        <p:txBody>
          <a:bodyPr spcFirstLastPara="1" wrap="square" lIns="91425" tIns="45700" rIns="91425" bIns="45700" anchor="t" anchorCtr="0">
            <a:normAutofit/>
          </a:bodyPr>
          <a:lstStyle/>
          <a:p>
            <a:pPr marL="0" marR="0" lvl="0" indent="0" algn="ctr" rtl="0">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91" name="Google Shape;91;p1"/>
          <p:cNvSpPr txBox="1">
            <a:spLocks noGrp="1"/>
          </p:cNvSpPr>
          <p:nvPr>
            <p:ph type="ctrTitle"/>
          </p:nvPr>
        </p:nvSpPr>
        <p:spPr>
          <a:xfrm>
            <a:off x="8022021" y="3231931"/>
            <a:ext cx="3852041" cy="1834056"/>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4000"/>
              <a:buFont typeface="Arial"/>
              <a:buNone/>
            </a:pPr>
            <a:r>
              <a:rPr lang="en-US" sz="4000" dirty="0"/>
              <a:t>Oil and Gas wells in California</a:t>
            </a:r>
            <a:endParaRPr sz="4000" dirty="0"/>
          </a:p>
        </p:txBody>
      </p:sp>
      <p:cxnSp>
        <p:nvCxnSpPr>
          <p:cNvPr id="92" name="Google Shape;92;p1"/>
          <p:cNvCxnSpPr/>
          <p:nvPr/>
        </p:nvCxnSpPr>
        <p:spPr>
          <a:xfrm>
            <a:off x="9480331" y="5123793"/>
            <a:ext cx="935420" cy="0"/>
          </a:xfrm>
          <a:prstGeom prst="straightConnector1">
            <a:avLst/>
          </a:prstGeom>
          <a:noFill/>
          <a:ln w="25400" cap="sq" cmpd="sng">
            <a:solidFill>
              <a:srgbClr val="262626"/>
            </a:solidFill>
            <a:prstDash val="solid"/>
            <a:bevel/>
            <a:headEnd type="none" w="sm" len="sm"/>
            <a:tailEnd type="none" w="sm" len="sm"/>
          </a:ln>
        </p:spPr>
      </p:cxnSp>
      <p:pic>
        <p:nvPicPr>
          <p:cNvPr id="93" name="Google Shape;93;p1"/>
          <p:cNvPicPr preferRelativeResize="0"/>
          <p:nvPr/>
        </p:nvPicPr>
        <p:blipFill>
          <a:blip r:embed="rId4">
            <a:alphaModFix/>
          </a:blip>
          <a:stretch>
            <a:fillRect/>
          </a:stretch>
        </p:blipFill>
        <p:spPr>
          <a:xfrm>
            <a:off x="175496" y="4224146"/>
            <a:ext cx="2548125" cy="2292650"/>
          </a:xfrm>
          <a:prstGeom prst="rect">
            <a:avLst/>
          </a:prstGeom>
          <a:noFill/>
          <a:ln>
            <a:noFill/>
          </a:ln>
        </p:spPr>
      </p:pic>
      <p:pic>
        <p:nvPicPr>
          <p:cNvPr id="94" name="Google Shape;94;p1"/>
          <p:cNvPicPr preferRelativeResize="0"/>
          <p:nvPr/>
        </p:nvPicPr>
        <p:blipFill>
          <a:blip r:embed="rId5">
            <a:alphaModFix/>
          </a:blip>
          <a:stretch>
            <a:fillRect/>
          </a:stretch>
        </p:blipFill>
        <p:spPr>
          <a:xfrm>
            <a:off x="8457737" y="5382725"/>
            <a:ext cx="2980600" cy="11340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400"/>
                                        <p:tgtEl>
                                          <p:spTgt spid="91"/>
                                        </p:tgtEl>
                                      </p:cBhvr>
                                    </p:animEffect>
                                  </p:childTnLst>
                                </p:cTn>
                              </p:par>
                              <p:par>
                                <p:cTn id="8" presetID="10" presetClass="entr" presetSubtype="0" fill="hold" nodeType="withEffect">
                                  <p:stCondLst>
                                    <p:cond delay="0"/>
                                  </p:stCondLst>
                                  <p:childTnLst>
                                    <p:set>
                                      <p:cBhvr>
                                        <p:cTn id="9" dur="1" fill="hold">
                                          <p:stCondLst>
                                            <p:cond delay="0"/>
                                          </p:stCondLst>
                                        </p:cTn>
                                        <p:tgtEl>
                                          <p:spTgt spid="89"/>
                                        </p:tgtEl>
                                        <p:attrNameLst>
                                          <p:attrName>style.visibility</p:attrName>
                                        </p:attrNameLst>
                                      </p:cBhvr>
                                      <p:to>
                                        <p:strVal val="visible"/>
                                      </p:to>
                                    </p:set>
                                    <p:animEffect transition="in" filter="fade">
                                      <p:cBhvr>
                                        <p:cTn id="10" dur="7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9"/>
        <p:cNvGrpSpPr/>
        <p:nvPr/>
      </p:nvGrpSpPr>
      <p:grpSpPr>
        <a:xfrm>
          <a:off x="0" y="0"/>
          <a:ext cx="0" cy="0"/>
          <a:chOff x="0" y="0"/>
          <a:chExt cx="0" cy="0"/>
        </a:xfrm>
      </p:grpSpPr>
      <p:pic>
        <p:nvPicPr>
          <p:cNvPr id="100" name="Google Shape;100;p2" descr="码头远处有城市&#10;&#10;描述已自动生成"/>
          <p:cNvPicPr preferRelativeResize="0"/>
          <p:nvPr/>
        </p:nvPicPr>
        <p:blipFill rotWithShape="1">
          <a:blip r:embed="rId3">
            <a:alphaModFix/>
          </a:blip>
          <a:srcRect t="-26646"/>
          <a:stretch/>
        </p:blipFill>
        <p:spPr>
          <a:xfrm>
            <a:off x="0" y="129223"/>
            <a:ext cx="13790508" cy="5713793"/>
          </a:xfrm>
          <a:prstGeom prst="rect">
            <a:avLst/>
          </a:prstGeom>
          <a:noFill/>
          <a:ln>
            <a:noFill/>
          </a:ln>
        </p:spPr>
      </p:pic>
      <p:sp>
        <p:nvSpPr>
          <p:cNvPr id="101" name="Google Shape;101;p2"/>
          <p:cNvSpPr/>
          <p:nvPr/>
        </p:nvSpPr>
        <p:spPr>
          <a:xfrm flipH="1">
            <a:off x="0" y="671792"/>
            <a:ext cx="6354618" cy="6186208"/>
          </a:xfrm>
          <a:custGeom>
            <a:avLst/>
            <a:gdLst/>
            <a:ahLst/>
            <a:cxnLst/>
            <a:rect l="l" t="t" r="r" b="b"/>
            <a:pathLst>
              <a:path w="1333" h="1298" extrusionOk="0">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lt1">
              <a:alpha val="74901"/>
            </a:schemeClr>
          </a:solidFill>
          <a:ln>
            <a:noFill/>
          </a:ln>
          <a:effectLst>
            <a:outerShdw blurRad="50800" dist="50800" dir="5400000" algn="ctr" rotWithShape="0">
              <a:schemeClr val="bg1"/>
            </a:outerShdw>
          </a:effectLst>
        </p:spPr>
        <p:txBody>
          <a:bodyPr spcFirstLastPara="1" wrap="square" lIns="91425" tIns="45700" rIns="91425" bIns="45700" anchor="t" anchorCtr="0">
            <a:normAutofit/>
          </a:bodyPr>
          <a:lstStyle/>
          <a:p>
            <a:pPr marL="0" marR="0" lvl="0" indent="0" algn="ctr" rtl="0">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102" name="Google Shape;102;p2"/>
          <p:cNvSpPr txBox="1">
            <a:spLocks noGrp="1"/>
          </p:cNvSpPr>
          <p:nvPr>
            <p:ph type="title"/>
          </p:nvPr>
        </p:nvSpPr>
        <p:spPr>
          <a:xfrm>
            <a:off x="337363" y="1214652"/>
            <a:ext cx="5029200" cy="111706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Arial"/>
              <a:buNone/>
            </a:pPr>
            <a:r>
              <a:rPr lang="en-US" sz="3600" dirty="0"/>
              <a:t>Hazards to Surroundings</a:t>
            </a:r>
            <a:endParaRPr sz="3600" dirty="0"/>
          </a:p>
        </p:txBody>
      </p:sp>
      <p:cxnSp>
        <p:nvCxnSpPr>
          <p:cNvPr id="103" name="Google Shape;103;p2"/>
          <p:cNvCxnSpPr/>
          <p:nvPr/>
        </p:nvCxnSpPr>
        <p:spPr>
          <a:xfrm>
            <a:off x="2241889" y="2331719"/>
            <a:ext cx="935420" cy="0"/>
          </a:xfrm>
          <a:prstGeom prst="straightConnector1">
            <a:avLst/>
          </a:prstGeom>
          <a:noFill/>
          <a:ln w="25400" cap="sq" cmpd="sng">
            <a:solidFill>
              <a:srgbClr val="262626"/>
            </a:solidFill>
            <a:prstDash val="solid"/>
            <a:bevel/>
            <a:headEnd type="none" w="sm" len="sm"/>
            <a:tailEnd type="none" w="sm" len="sm"/>
          </a:ln>
        </p:spPr>
      </p:cxnSp>
      <p:sp>
        <p:nvSpPr>
          <p:cNvPr id="104" name="Google Shape;104;p2"/>
          <p:cNvSpPr txBox="1">
            <a:spLocks noGrp="1"/>
          </p:cNvSpPr>
          <p:nvPr>
            <p:ph type="body" idx="1"/>
          </p:nvPr>
        </p:nvSpPr>
        <p:spPr>
          <a:xfrm>
            <a:off x="466256" y="3023448"/>
            <a:ext cx="5321895" cy="2619900"/>
          </a:xfrm>
          <a:prstGeom prst="rect">
            <a:avLst/>
          </a:prstGeom>
          <a:noFill/>
          <a:ln>
            <a:noFill/>
          </a:ln>
        </p:spPr>
        <p:txBody>
          <a:bodyPr spcFirstLastPara="1" wrap="square" lIns="91425" tIns="45700" rIns="91425" bIns="45700" anchor="ctr" anchorCtr="0">
            <a:normAutofit fontScale="25000" lnSpcReduction="20000"/>
          </a:bodyPr>
          <a:lstStyle/>
          <a:p>
            <a:pPr marL="228600" lvl="0" indent="-266700" algn="l" rtl="0">
              <a:lnSpc>
                <a:spcPct val="120000"/>
              </a:lnSpc>
              <a:spcBef>
                <a:spcPts val="0"/>
              </a:spcBef>
              <a:spcAft>
                <a:spcPts val="0"/>
              </a:spcAft>
              <a:buClr>
                <a:schemeClr val="dk1"/>
              </a:buClr>
              <a:buSzPts val="2400"/>
              <a:buChar char="•"/>
            </a:pPr>
            <a:r>
              <a:rPr lang="en-US" sz="8000" dirty="0">
                <a:latin typeface="Times New Roman"/>
                <a:ea typeface="Times New Roman"/>
                <a:cs typeface="Times New Roman"/>
                <a:sym typeface="Times New Roman"/>
              </a:rPr>
              <a:t>Air pollution</a:t>
            </a:r>
          </a:p>
          <a:p>
            <a:pPr marL="0" lvl="0" indent="0" algn="l" rtl="0">
              <a:lnSpc>
                <a:spcPct val="120000"/>
              </a:lnSpc>
              <a:spcBef>
                <a:spcPts val="0"/>
              </a:spcBef>
              <a:spcAft>
                <a:spcPts val="0"/>
              </a:spcAft>
              <a:buClr>
                <a:schemeClr val="dk1"/>
              </a:buClr>
              <a:buSzPts val="2400"/>
              <a:buNone/>
            </a:pPr>
            <a:r>
              <a:rPr lang="en-US" altLang="zh-CN" sz="8000" b="1" i="0" u="none" strike="noStrike" dirty="0">
                <a:solidFill>
                  <a:srgbClr val="202124"/>
                </a:solidFill>
                <a:effectLst/>
                <a:latin typeface="Times New Roman"/>
                <a:cs typeface="Times New Roman"/>
                <a:sym typeface="Times New Roman"/>
              </a:rPr>
              <a:t>  </a:t>
            </a:r>
            <a:r>
              <a:rPr lang="en-US" altLang="zh-CN" sz="4800" b="1" i="0" u="none" strike="noStrike" dirty="0">
                <a:solidFill>
                  <a:srgbClr val="202124"/>
                </a:solidFill>
                <a:effectLst/>
                <a:latin typeface="Times New Roman" panose="02020603050405020304" pitchFamily="18" charset="0"/>
              </a:rPr>
              <a:t>Central nervous system damage</a:t>
            </a:r>
            <a:r>
              <a:rPr lang="en-US" altLang="zh-CN" sz="4800" b="0" i="0" u="none" strike="noStrike" dirty="0">
                <a:solidFill>
                  <a:srgbClr val="202124"/>
                </a:solidFill>
                <a:effectLst/>
                <a:latin typeface="Times New Roman" panose="02020603050405020304" pitchFamily="18" charset="0"/>
              </a:rPr>
              <a:t>, birth defects, cancer, or </a:t>
            </a:r>
            <a:r>
              <a:rPr lang="en-US" altLang="zh-CN" sz="4800" b="1" i="0" u="none" strike="noStrike" dirty="0">
                <a:solidFill>
                  <a:srgbClr val="202124"/>
                </a:solidFill>
                <a:effectLst/>
                <a:latin typeface="Times New Roman" panose="02020603050405020304" pitchFamily="18" charset="0"/>
              </a:rPr>
              <a:t>premature death.</a:t>
            </a:r>
          </a:p>
          <a:p>
            <a:pPr marL="228600" lvl="0" indent="-266700" algn="l" rtl="0">
              <a:lnSpc>
                <a:spcPct val="120000"/>
              </a:lnSpc>
              <a:spcBef>
                <a:spcPts val="1000"/>
              </a:spcBef>
              <a:spcAft>
                <a:spcPts val="0"/>
              </a:spcAft>
              <a:buClr>
                <a:schemeClr val="dk1"/>
              </a:buClr>
              <a:buSzPts val="2400"/>
              <a:buChar char="•"/>
            </a:pPr>
            <a:r>
              <a:rPr lang="en-US" altLang="zh-CN" sz="8000" dirty="0">
                <a:latin typeface="Times New Roman"/>
                <a:ea typeface="Times New Roman"/>
                <a:cs typeface="Times New Roman"/>
                <a:sym typeface="Times New Roman"/>
              </a:rPr>
              <a:t>Contamination of drinking water and soils</a:t>
            </a:r>
          </a:p>
          <a:p>
            <a:pPr marL="0" lvl="0" indent="0" algn="l" rtl="0">
              <a:lnSpc>
                <a:spcPct val="120000"/>
              </a:lnSpc>
              <a:spcBef>
                <a:spcPts val="1000"/>
              </a:spcBef>
              <a:spcAft>
                <a:spcPts val="0"/>
              </a:spcAft>
              <a:buClr>
                <a:schemeClr val="dk1"/>
              </a:buClr>
              <a:buSzPts val="2400"/>
              <a:buNone/>
            </a:pPr>
            <a:r>
              <a:rPr lang="en-US" altLang="zh-CN" sz="8000" b="1" i="0" u="none" strike="noStrike" dirty="0">
                <a:solidFill>
                  <a:srgbClr val="202124"/>
                </a:solidFill>
                <a:effectLst/>
                <a:latin typeface="Times New Roman"/>
                <a:cs typeface="Times New Roman"/>
                <a:sym typeface="Times New Roman"/>
              </a:rPr>
              <a:t>  </a:t>
            </a:r>
            <a:r>
              <a:rPr lang="en-US" altLang="zh-CN" sz="4800" b="1" dirty="0">
                <a:solidFill>
                  <a:srgbClr val="202124"/>
                </a:solidFill>
                <a:latin typeface="Times New Roman" panose="02020603050405020304" pitchFamily="18" charset="0"/>
                <a:cs typeface="Times New Roman"/>
                <a:sym typeface="Times New Roman"/>
              </a:rPr>
              <a:t>O</a:t>
            </a:r>
            <a:r>
              <a:rPr lang="en-US" altLang="zh-CN" sz="4800" b="1" i="0" u="none" strike="noStrike" dirty="0">
                <a:solidFill>
                  <a:srgbClr val="202124"/>
                </a:solidFill>
                <a:effectLst/>
                <a:latin typeface="Times New Roman" panose="02020603050405020304" pitchFamily="18" charset="0"/>
              </a:rPr>
              <a:t>ver 233 cancer causing chemicals</a:t>
            </a:r>
            <a:r>
              <a:rPr lang="en-US" altLang="zh-CN" sz="4800" b="0" i="0" u="none" strike="noStrike" dirty="0">
                <a:solidFill>
                  <a:srgbClr val="202124"/>
                </a:solidFill>
                <a:effectLst/>
                <a:latin typeface="Times New Roman" panose="02020603050405020304" pitchFamily="18" charset="0"/>
              </a:rPr>
              <a:t> in the water</a:t>
            </a:r>
            <a:endParaRPr lang="en-US" altLang="zh-CN" sz="4800" dirty="0">
              <a:latin typeface="Times New Roman"/>
              <a:ea typeface="Times New Roman"/>
              <a:cs typeface="Times New Roman"/>
              <a:sym typeface="Times New Roman"/>
            </a:endParaRPr>
          </a:p>
          <a:p>
            <a:pPr marL="228600" lvl="0" indent="-266700" algn="l" rtl="0">
              <a:lnSpc>
                <a:spcPct val="170000"/>
              </a:lnSpc>
              <a:spcBef>
                <a:spcPts val="1000"/>
              </a:spcBef>
              <a:spcAft>
                <a:spcPts val="0"/>
              </a:spcAft>
              <a:buClr>
                <a:schemeClr val="dk1"/>
              </a:buClr>
              <a:buSzPts val="2400"/>
              <a:buChar char="•"/>
            </a:pPr>
            <a:r>
              <a:rPr lang="en-US" altLang="zh-CN" sz="8000" dirty="0">
                <a:latin typeface="Times New Roman"/>
                <a:ea typeface="Times New Roman"/>
                <a:cs typeface="Times New Roman"/>
                <a:sym typeface="Times New Roman"/>
              </a:rPr>
              <a:t>Seismic risks</a:t>
            </a:r>
          </a:p>
          <a:p>
            <a:pPr marL="114300" indent="0" algn="just" rtl="0" fontAlgn="base">
              <a:lnSpc>
                <a:spcPct val="170000"/>
              </a:lnSpc>
              <a:spcBef>
                <a:spcPts val="0"/>
              </a:spcBef>
              <a:spcAft>
                <a:spcPts val="0"/>
              </a:spcAft>
              <a:buNone/>
            </a:pPr>
            <a:r>
              <a:rPr lang="en-US" altLang="zh-CN" sz="4800" b="1" i="0" u="none" strike="noStrike" dirty="0">
                <a:solidFill>
                  <a:srgbClr val="202124"/>
                </a:solidFill>
                <a:effectLst/>
                <a:latin typeface="Times New Roman" panose="02020603050405020304" pitchFamily="18" charset="0"/>
              </a:rPr>
              <a:t>1,500 Earthquakes over a 5-year period</a:t>
            </a:r>
            <a:r>
              <a:rPr lang="en-US" altLang="zh-CN" sz="4800" b="0" i="0" u="none" strike="noStrike" dirty="0">
                <a:solidFill>
                  <a:srgbClr val="202124"/>
                </a:solidFill>
                <a:effectLst/>
                <a:latin typeface="Times New Roman" panose="02020603050405020304" pitchFamily="18" charset="0"/>
              </a:rPr>
              <a:t> not known for earthquakes but known for Fracking</a:t>
            </a:r>
            <a:endParaRPr lang="en-US" altLang="zh-CN" sz="4800" b="0" i="0" u="none" strike="noStrike" dirty="0">
              <a:solidFill>
                <a:srgbClr val="202124"/>
              </a:solidFill>
              <a:effectLst/>
              <a:latin typeface="Arial" panose="020B0604020202020204" pitchFamily="34" charset="0"/>
            </a:endParaRPr>
          </a:p>
          <a:p>
            <a:pPr marL="228600" lvl="0" indent="-266700" algn="l" rtl="0">
              <a:lnSpc>
                <a:spcPct val="120000"/>
              </a:lnSpc>
              <a:spcBef>
                <a:spcPts val="1000"/>
              </a:spcBef>
              <a:spcAft>
                <a:spcPts val="0"/>
              </a:spcAft>
              <a:buClr>
                <a:schemeClr val="dk1"/>
              </a:buClr>
              <a:buSzPts val="2400"/>
              <a:buChar char="•"/>
            </a:pPr>
            <a:r>
              <a:rPr lang="en-US" altLang="zh-CN" sz="7200" dirty="0">
                <a:latin typeface="Times New Roman"/>
                <a:ea typeface="Times New Roman"/>
                <a:cs typeface="Times New Roman"/>
                <a:sym typeface="Times New Roman"/>
              </a:rPr>
              <a:t>Noise and light pollution</a:t>
            </a:r>
          </a:p>
          <a:p>
            <a:pPr marL="228600" lvl="0" indent="-266700" algn="l" rtl="0">
              <a:lnSpc>
                <a:spcPct val="120000"/>
              </a:lnSpc>
              <a:spcBef>
                <a:spcPts val="1000"/>
              </a:spcBef>
              <a:spcAft>
                <a:spcPts val="0"/>
              </a:spcAft>
              <a:buClr>
                <a:schemeClr val="dk1"/>
              </a:buClr>
              <a:buSzPts val="2400"/>
              <a:buChar char="•"/>
            </a:pPr>
            <a:r>
              <a:rPr lang="en-US" altLang="zh-CN" sz="7200" dirty="0">
                <a:latin typeface="Times New Roman"/>
                <a:ea typeface="Times New Roman"/>
                <a:cs typeface="Times New Roman"/>
                <a:sym typeface="Times New Roman"/>
              </a:rPr>
              <a:t>Public safety</a:t>
            </a:r>
            <a:endParaRPr lang="en-US" altLang="zh-CN" sz="11500" dirty="0"/>
          </a:p>
          <a:p>
            <a:pPr marL="419100" lvl="1" indent="0" algn="just" rtl="0">
              <a:lnSpc>
                <a:spcPct val="100000"/>
              </a:lnSpc>
              <a:spcBef>
                <a:spcPts val="0"/>
              </a:spcBef>
              <a:spcAft>
                <a:spcPts val="0"/>
              </a:spcAft>
              <a:buSzPts val="2400"/>
              <a:buNone/>
            </a:pPr>
            <a:endParaRPr lang="en-US" altLang="zh-CN" sz="7200" dirty="0">
              <a:latin typeface="Times New Roman"/>
              <a:ea typeface="Times New Roman"/>
              <a:cs typeface="Times New Roman"/>
              <a:sym typeface="Times New Roman"/>
            </a:endParaRPr>
          </a:p>
          <a:p>
            <a:pPr marL="419100" lvl="1" indent="0" algn="just" rtl="0">
              <a:lnSpc>
                <a:spcPct val="100000"/>
              </a:lnSpc>
              <a:spcBef>
                <a:spcPts val="0"/>
              </a:spcBef>
              <a:spcAft>
                <a:spcPts val="0"/>
              </a:spcAft>
              <a:buSzPts val="2400"/>
              <a:buNone/>
            </a:pPr>
            <a:endParaRPr lang="en-US" sz="2200" dirty="0">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400"/>
              <a:buNone/>
            </a:pPr>
            <a:r>
              <a:rPr lang="en-US" sz="3400" dirty="0"/>
              <a:t>   </a:t>
            </a:r>
          </a:p>
        </p:txBody>
      </p:sp>
      <p:sp>
        <p:nvSpPr>
          <p:cNvPr id="107" name="Google Shape;107;p2"/>
          <p:cNvSpPr txBox="1"/>
          <p:nvPr/>
        </p:nvSpPr>
        <p:spPr>
          <a:xfrm>
            <a:off x="5525513" y="2656100"/>
            <a:ext cx="3000000" cy="400200"/>
          </a:xfrm>
          <a:prstGeom prst="rect">
            <a:avLst/>
          </a:prstGeom>
          <a:noFill/>
          <a:ln>
            <a:noFill/>
          </a:ln>
        </p:spPr>
        <p:txBody>
          <a:bodyPr spcFirstLastPara="1" wrap="square" lIns="91425" tIns="91425" rIns="91425" bIns="91425" anchor="t" anchorCtr="0">
            <a:spAutoFit/>
          </a:bodyPr>
          <a:lstStyle/>
          <a:p>
            <a:pPr marL="914400" lvl="1" indent="-304800" algn="just" rtl="0">
              <a:spcBef>
                <a:spcPts val="0"/>
              </a:spcBef>
              <a:spcAft>
                <a:spcPts val="0"/>
              </a:spcAft>
              <a:buClr>
                <a:schemeClr val="dk1"/>
              </a:buClr>
              <a:buSzPts val="1200"/>
              <a:buFont typeface="Times New Roman"/>
              <a:buChar char="○"/>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2"/>
        <p:cNvGrpSpPr/>
        <p:nvPr/>
      </p:nvGrpSpPr>
      <p:grpSpPr>
        <a:xfrm>
          <a:off x="0" y="0"/>
          <a:ext cx="0" cy="0"/>
          <a:chOff x="0" y="0"/>
          <a:chExt cx="0" cy="0"/>
        </a:xfrm>
      </p:grpSpPr>
      <p:sp>
        <p:nvSpPr>
          <p:cNvPr id="113" name="Google Shape;113;p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4" name="Google Shape;114;p3"/>
          <p:cNvSpPr/>
          <p:nvPr/>
        </p:nvSpPr>
        <p:spPr>
          <a:xfrm>
            <a:off x="0" y="0"/>
            <a:ext cx="4694548"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5" name="Google Shape;115;p3"/>
          <p:cNvSpPr txBox="1">
            <a:spLocks noGrp="1"/>
          </p:cNvSpPr>
          <p:nvPr>
            <p:ph type="title"/>
          </p:nvPr>
        </p:nvSpPr>
        <p:spPr>
          <a:xfrm>
            <a:off x="767290" y="1780661"/>
            <a:ext cx="3582073" cy="146347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4800"/>
              <a:buFont typeface="Arial"/>
              <a:buNone/>
            </a:pPr>
            <a:r>
              <a:rPr lang="en-US" sz="4800">
                <a:solidFill>
                  <a:schemeClr val="lt1"/>
                </a:solidFill>
              </a:rPr>
              <a:t>How many ?</a:t>
            </a:r>
            <a:endParaRPr sz="4800">
              <a:solidFill>
                <a:schemeClr val="lt1"/>
              </a:solidFill>
            </a:endParaRPr>
          </a:p>
        </p:txBody>
      </p:sp>
      <p:grpSp>
        <p:nvGrpSpPr>
          <p:cNvPr id="116" name="Google Shape;116;p3"/>
          <p:cNvGrpSpPr/>
          <p:nvPr/>
        </p:nvGrpSpPr>
        <p:grpSpPr>
          <a:xfrm>
            <a:off x="767290" y="681628"/>
            <a:ext cx="1128382" cy="847206"/>
            <a:chOff x="668003" y="1684057"/>
            <a:chExt cx="1128382" cy="847206"/>
          </a:xfrm>
        </p:grpSpPr>
        <p:sp>
          <p:nvSpPr>
            <p:cNvPr id="117" name="Google Shape;117;p3"/>
            <p:cNvSpPr/>
            <p:nvPr/>
          </p:nvSpPr>
          <p:spPr>
            <a:xfrm>
              <a:off x="668003" y="1935883"/>
              <a:ext cx="675351" cy="595380"/>
            </a:xfrm>
            <a:custGeom>
              <a:avLst/>
              <a:gdLst/>
              <a:ahLst/>
              <a:cxnLst/>
              <a:rect l="l" t="t" r="r" b="b"/>
              <a:pathLst>
                <a:path w="785" h="692" extrusionOk="0">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8" name="Google Shape;118;p3"/>
            <p:cNvSpPr/>
            <p:nvPr/>
          </p:nvSpPr>
          <p:spPr>
            <a:xfrm>
              <a:off x="1245893" y="1684057"/>
              <a:ext cx="550492" cy="485306"/>
            </a:xfrm>
            <a:custGeom>
              <a:avLst/>
              <a:gdLst/>
              <a:ahLst/>
              <a:cxnLst/>
              <a:rect l="l" t="t" r="r" b="b"/>
              <a:pathLst>
                <a:path w="785" h="692" extrusionOk="0">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19" name="Google Shape;119;p3"/>
          <p:cNvSpPr txBox="1">
            <a:spLocks noGrp="1"/>
          </p:cNvSpPr>
          <p:nvPr>
            <p:ph type="body" idx="1"/>
          </p:nvPr>
        </p:nvSpPr>
        <p:spPr>
          <a:xfrm>
            <a:off x="767290" y="3383121"/>
            <a:ext cx="3582072" cy="2793251"/>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2400">
                <a:solidFill>
                  <a:schemeClr val="lt1"/>
                </a:solidFill>
              </a:rPr>
              <a:t>Today, there are still </a:t>
            </a:r>
            <a:r>
              <a:rPr lang="en-US" sz="3200" b="1">
                <a:solidFill>
                  <a:schemeClr val="lt1"/>
                </a:solidFill>
              </a:rPr>
              <a:t>60,638</a:t>
            </a:r>
            <a:r>
              <a:rPr lang="en-US" sz="2400">
                <a:solidFill>
                  <a:schemeClr val="lt1"/>
                </a:solidFill>
              </a:rPr>
              <a:t> active wells, </a:t>
            </a:r>
            <a:r>
              <a:rPr lang="en-US" sz="3200" b="1">
                <a:solidFill>
                  <a:schemeClr val="lt1"/>
                </a:solidFill>
              </a:rPr>
              <a:t>5,345</a:t>
            </a:r>
            <a:r>
              <a:rPr lang="en-US" sz="2400">
                <a:solidFill>
                  <a:schemeClr val="lt1"/>
                </a:solidFill>
              </a:rPr>
              <a:t> new wells, </a:t>
            </a:r>
            <a:r>
              <a:rPr lang="en-US" b="1">
                <a:solidFill>
                  <a:schemeClr val="lt1"/>
                </a:solidFill>
              </a:rPr>
              <a:t>38,704</a:t>
            </a:r>
            <a:r>
              <a:rPr lang="en-US" sz="2400">
                <a:solidFill>
                  <a:schemeClr val="lt1"/>
                </a:solidFill>
              </a:rPr>
              <a:t>  Idle wells, </a:t>
            </a:r>
            <a:r>
              <a:rPr lang="en-US" b="1">
                <a:solidFill>
                  <a:schemeClr val="lt1"/>
                </a:solidFill>
              </a:rPr>
              <a:t>126,646</a:t>
            </a:r>
            <a:r>
              <a:rPr lang="en-US" sz="2400">
                <a:solidFill>
                  <a:schemeClr val="lt1"/>
                </a:solidFill>
              </a:rPr>
              <a:t> plugged wells in California. </a:t>
            </a:r>
            <a:endParaRPr/>
          </a:p>
          <a:p>
            <a:pPr marL="228600" lvl="0" indent="-101600" algn="l" rtl="0">
              <a:lnSpc>
                <a:spcPct val="90000"/>
              </a:lnSpc>
              <a:spcBef>
                <a:spcPts val="1000"/>
              </a:spcBef>
              <a:spcAft>
                <a:spcPts val="0"/>
              </a:spcAft>
              <a:buClr>
                <a:schemeClr val="dk1"/>
              </a:buClr>
              <a:buSzPts val="2000"/>
              <a:buNone/>
            </a:pPr>
            <a:endParaRPr sz="2000">
              <a:solidFill>
                <a:schemeClr val="lt1"/>
              </a:solidFill>
            </a:endParaRPr>
          </a:p>
        </p:txBody>
      </p:sp>
      <p:pic>
        <p:nvPicPr>
          <p:cNvPr id="120" name="Google Shape;120;p3"/>
          <p:cNvPicPr preferRelativeResize="0"/>
          <p:nvPr/>
        </p:nvPicPr>
        <p:blipFill>
          <a:blip r:embed="rId3">
            <a:alphaModFix/>
          </a:blip>
          <a:stretch>
            <a:fillRect/>
          </a:stretch>
        </p:blipFill>
        <p:spPr>
          <a:xfrm>
            <a:off x="4972838" y="762000"/>
            <a:ext cx="7077075" cy="5334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5"/>
        <p:cNvGrpSpPr/>
        <p:nvPr/>
      </p:nvGrpSpPr>
      <p:grpSpPr>
        <a:xfrm>
          <a:off x="0" y="0"/>
          <a:ext cx="0" cy="0"/>
          <a:chOff x="0" y="0"/>
          <a:chExt cx="0" cy="0"/>
        </a:xfrm>
      </p:grpSpPr>
      <p:sp>
        <p:nvSpPr>
          <p:cNvPr id="126" name="Google Shape;126;p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7" name="Google Shape;127;p4"/>
          <p:cNvSpPr/>
          <p:nvPr/>
        </p:nvSpPr>
        <p:spPr>
          <a:xfrm>
            <a:off x="0" y="0"/>
            <a:ext cx="4694548"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8" name="Google Shape;128;p4"/>
          <p:cNvSpPr txBox="1">
            <a:spLocks noGrp="1"/>
          </p:cNvSpPr>
          <p:nvPr>
            <p:ph type="title"/>
          </p:nvPr>
        </p:nvSpPr>
        <p:spPr>
          <a:xfrm>
            <a:off x="767290" y="1708212"/>
            <a:ext cx="3582073" cy="1463472"/>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en-US" sz="4800">
                <a:solidFill>
                  <a:schemeClr val="lt1"/>
                </a:solidFill>
              </a:rPr>
              <a:t>Who are being affected?</a:t>
            </a:r>
            <a:endParaRPr sz="4800">
              <a:solidFill>
                <a:schemeClr val="lt1"/>
              </a:solidFill>
            </a:endParaRPr>
          </a:p>
        </p:txBody>
      </p:sp>
      <p:grpSp>
        <p:nvGrpSpPr>
          <p:cNvPr id="129" name="Google Shape;129;p4"/>
          <p:cNvGrpSpPr/>
          <p:nvPr/>
        </p:nvGrpSpPr>
        <p:grpSpPr>
          <a:xfrm>
            <a:off x="767290" y="681628"/>
            <a:ext cx="1128382" cy="847206"/>
            <a:chOff x="668003" y="1684057"/>
            <a:chExt cx="1128382" cy="847206"/>
          </a:xfrm>
        </p:grpSpPr>
        <p:sp>
          <p:nvSpPr>
            <p:cNvPr id="130" name="Google Shape;130;p4"/>
            <p:cNvSpPr/>
            <p:nvPr/>
          </p:nvSpPr>
          <p:spPr>
            <a:xfrm>
              <a:off x="668003" y="1935883"/>
              <a:ext cx="675351" cy="595380"/>
            </a:xfrm>
            <a:custGeom>
              <a:avLst/>
              <a:gdLst/>
              <a:ahLst/>
              <a:cxnLst/>
              <a:rect l="l" t="t" r="r" b="b"/>
              <a:pathLst>
                <a:path w="785" h="692" extrusionOk="0">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1" name="Google Shape;131;p4"/>
            <p:cNvSpPr/>
            <p:nvPr/>
          </p:nvSpPr>
          <p:spPr>
            <a:xfrm>
              <a:off x="1245893" y="1684057"/>
              <a:ext cx="550492" cy="485306"/>
            </a:xfrm>
            <a:custGeom>
              <a:avLst/>
              <a:gdLst/>
              <a:ahLst/>
              <a:cxnLst/>
              <a:rect l="l" t="t" r="r" b="b"/>
              <a:pathLst>
                <a:path w="785" h="692" extrusionOk="0">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32" name="Google Shape;132;p4"/>
          <p:cNvSpPr txBox="1">
            <a:spLocks noGrp="1"/>
          </p:cNvSpPr>
          <p:nvPr>
            <p:ph type="body" idx="1"/>
          </p:nvPr>
        </p:nvSpPr>
        <p:spPr>
          <a:xfrm>
            <a:off x="767302" y="3753446"/>
            <a:ext cx="3582000" cy="27933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2400">
                <a:solidFill>
                  <a:schemeClr val="lt1"/>
                </a:solidFill>
              </a:rPr>
              <a:t>1 mile = 5.4 million Californians. 14% of the state’s population</a:t>
            </a:r>
            <a:endParaRPr sz="2400">
              <a:solidFill>
                <a:schemeClr val="lt1"/>
              </a:solidFill>
            </a:endParaRPr>
          </a:p>
          <a:p>
            <a:pPr marL="228600" lvl="0" indent="-228600" algn="l" rtl="0">
              <a:lnSpc>
                <a:spcPct val="90000"/>
              </a:lnSpc>
              <a:spcBef>
                <a:spcPts val="0"/>
              </a:spcBef>
              <a:spcAft>
                <a:spcPts val="0"/>
              </a:spcAft>
              <a:buClr>
                <a:schemeClr val="lt1"/>
              </a:buClr>
              <a:buSzPts val="2400"/>
              <a:buChar char="•"/>
            </a:pPr>
            <a:r>
              <a:rPr lang="en-US" sz="2400">
                <a:solidFill>
                  <a:schemeClr val="lt1"/>
                </a:solidFill>
              </a:rPr>
              <a:t>Within one mile of an oil or  gas well,  </a:t>
            </a:r>
            <a:r>
              <a:rPr lang="en-US" b="1">
                <a:solidFill>
                  <a:schemeClr val="lt1"/>
                </a:solidFill>
              </a:rPr>
              <a:t>69 % </a:t>
            </a:r>
            <a:r>
              <a:rPr lang="en-US" sz="2400" b="1">
                <a:solidFill>
                  <a:schemeClr val="lt1"/>
                </a:solidFill>
              </a:rPr>
              <a:t> </a:t>
            </a:r>
            <a:r>
              <a:rPr lang="en-US" sz="2400">
                <a:solidFill>
                  <a:schemeClr val="lt1"/>
                </a:solidFill>
              </a:rPr>
              <a:t>are people of color.</a:t>
            </a:r>
            <a:endParaRPr sz="2400">
              <a:solidFill>
                <a:schemeClr val="lt1"/>
              </a:solidFill>
            </a:endParaRPr>
          </a:p>
          <a:p>
            <a:pPr marL="0" lvl="0" indent="0" algn="l" rtl="0">
              <a:lnSpc>
                <a:spcPct val="90000"/>
              </a:lnSpc>
              <a:spcBef>
                <a:spcPts val="1000"/>
              </a:spcBef>
              <a:spcAft>
                <a:spcPts val="0"/>
              </a:spcAft>
              <a:buClr>
                <a:schemeClr val="dk1"/>
              </a:buClr>
              <a:buSzPts val="2000"/>
              <a:buNone/>
            </a:pPr>
            <a:endParaRPr sz="2000">
              <a:solidFill>
                <a:schemeClr val="lt1"/>
              </a:solidFill>
            </a:endParaRPr>
          </a:p>
        </p:txBody>
      </p:sp>
      <p:pic>
        <p:nvPicPr>
          <p:cNvPr id="133" name="Google Shape;133;p4" descr="图表&#10;&#10;描述已自动生成"/>
          <p:cNvPicPr preferRelativeResize="0"/>
          <p:nvPr/>
        </p:nvPicPr>
        <p:blipFill rotWithShape="1">
          <a:blip r:embed="rId3">
            <a:alphaModFix/>
          </a:blip>
          <a:srcRect/>
          <a:stretch/>
        </p:blipFill>
        <p:spPr>
          <a:xfrm>
            <a:off x="4948462" y="1528834"/>
            <a:ext cx="6989623" cy="352975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8"/>
        <p:cNvGrpSpPr/>
        <p:nvPr/>
      </p:nvGrpSpPr>
      <p:grpSpPr>
        <a:xfrm>
          <a:off x="0" y="0"/>
          <a:ext cx="0" cy="0"/>
          <a:chOff x="0" y="0"/>
          <a:chExt cx="0" cy="0"/>
        </a:xfrm>
      </p:grpSpPr>
      <p:sp>
        <p:nvSpPr>
          <p:cNvPr id="139" name="Google Shape;139;p5"/>
          <p:cNvSpPr/>
          <p:nvPr/>
        </p:nvSpPr>
        <p:spPr>
          <a:xfrm>
            <a:off x="0" y="0"/>
            <a:ext cx="12192000" cy="6858000"/>
          </a:xfrm>
          <a:prstGeom prst="rect">
            <a:avLst/>
          </a:prstGeom>
          <a:solidFill>
            <a:srgbClr val="0C0C0C"/>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0" name="Google Shape;140;p5"/>
          <p:cNvSpPr/>
          <p:nvPr/>
        </p:nvSpPr>
        <p:spPr>
          <a:xfrm>
            <a:off x="6333150" y="0"/>
            <a:ext cx="5855100" cy="68580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txBox="1">
            <a:spLocks noGrp="1"/>
          </p:cNvSpPr>
          <p:nvPr>
            <p:ph type="title"/>
          </p:nvPr>
        </p:nvSpPr>
        <p:spPr>
          <a:xfrm>
            <a:off x="831875" y="603825"/>
            <a:ext cx="5153400" cy="12255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en-US" sz="3800">
                <a:solidFill>
                  <a:schemeClr val="lt1"/>
                </a:solidFill>
              </a:rPr>
              <a:t>L.A. - Economic Vulnerability and Oil and Gas Drilling</a:t>
            </a:r>
            <a:endParaRPr sz="3800">
              <a:solidFill>
                <a:schemeClr val="lt1"/>
              </a:solidFill>
            </a:endParaRPr>
          </a:p>
        </p:txBody>
      </p:sp>
      <p:cxnSp>
        <p:nvCxnSpPr>
          <p:cNvPr id="142" name="Google Shape;142;p5"/>
          <p:cNvCxnSpPr/>
          <p:nvPr/>
        </p:nvCxnSpPr>
        <p:spPr>
          <a:xfrm rot="10800000">
            <a:off x="831873" y="1749756"/>
            <a:ext cx="4718304" cy="0"/>
          </a:xfrm>
          <a:prstGeom prst="straightConnector1">
            <a:avLst/>
          </a:prstGeom>
          <a:noFill/>
          <a:ln w="12700" cap="flat" cmpd="sng">
            <a:solidFill>
              <a:schemeClr val="accent2"/>
            </a:solidFill>
            <a:prstDash val="solid"/>
            <a:miter lim="800000"/>
            <a:headEnd type="none" w="sm" len="sm"/>
            <a:tailEnd type="none" w="sm" len="sm"/>
          </a:ln>
        </p:spPr>
      </p:cxnSp>
      <p:sp>
        <p:nvSpPr>
          <p:cNvPr id="143" name="Google Shape;143;p5"/>
          <p:cNvSpPr txBox="1">
            <a:spLocks noGrp="1"/>
          </p:cNvSpPr>
          <p:nvPr>
            <p:ph type="body" idx="1"/>
          </p:nvPr>
        </p:nvSpPr>
        <p:spPr>
          <a:xfrm>
            <a:off x="897769" y="1909192"/>
            <a:ext cx="4586513" cy="364771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r>
              <a:rPr lang="en-US" sz="2000">
                <a:solidFill>
                  <a:schemeClr val="lt1"/>
                </a:solidFill>
              </a:rPr>
              <a:t>-The darker blue the color, the more economical vulnerable.</a:t>
            </a:r>
            <a:endParaRPr/>
          </a:p>
          <a:p>
            <a:pPr marL="0" lvl="0" indent="0" algn="l" rtl="0">
              <a:lnSpc>
                <a:spcPct val="90000"/>
              </a:lnSpc>
              <a:spcBef>
                <a:spcPts val="1000"/>
              </a:spcBef>
              <a:spcAft>
                <a:spcPts val="0"/>
              </a:spcAft>
              <a:buClr>
                <a:schemeClr val="lt1"/>
              </a:buClr>
              <a:buSzPts val="2000"/>
              <a:buNone/>
            </a:pPr>
            <a:r>
              <a:rPr lang="en-US" sz="2000">
                <a:solidFill>
                  <a:schemeClr val="lt1"/>
                </a:solidFill>
              </a:rPr>
              <a:t>- </a:t>
            </a:r>
            <a:r>
              <a:rPr lang="en-US" sz="2000">
                <a:solidFill>
                  <a:srgbClr val="FF0000"/>
                </a:solidFill>
                <a:highlight>
                  <a:schemeClr val="dk1"/>
                </a:highlight>
              </a:rPr>
              <a:t>Red </a:t>
            </a:r>
            <a:r>
              <a:rPr lang="en-US" sz="2000">
                <a:solidFill>
                  <a:schemeClr val="lt1"/>
                </a:solidFill>
              </a:rPr>
              <a:t>Dots = Active wells,</a:t>
            </a:r>
            <a:endParaRPr sz="2000">
              <a:solidFill>
                <a:schemeClr val="lt1"/>
              </a:solidFill>
            </a:endParaRPr>
          </a:p>
          <a:p>
            <a:pPr marL="0" lvl="0" indent="0" algn="l" rtl="0">
              <a:lnSpc>
                <a:spcPct val="90000"/>
              </a:lnSpc>
              <a:spcBef>
                <a:spcPts val="1000"/>
              </a:spcBef>
              <a:spcAft>
                <a:spcPts val="0"/>
              </a:spcAft>
              <a:buClr>
                <a:schemeClr val="lt1"/>
              </a:buClr>
              <a:buSzPts val="2000"/>
              <a:buNone/>
            </a:pPr>
            <a:r>
              <a:rPr lang="en-US" sz="2000">
                <a:solidFill>
                  <a:schemeClr val="lt1"/>
                </a:solidFill>
              </a:rPr>
              <a:t>- </a:t>
            </a:r>
            <a:r>
              <a:rPr lang="en-US" sz="2000">
                <a:solidFill>
                  <a:srgbClr val="FFFF00"/>
                </a:solidFill>
              </a:rPr>
              <a:t>Yellow</a:t>
            </a:r>
            <a:r>
              <a:rPr lang="en-US" sz="2000">
                <a:solidFill>
                  <a:schemeClr val="lt1"/>
                </a:solidFill>
              </a:rPr>
              <a:t> Dots = New wells</a:t>
            </a:r>
            <a:endParaRPr sz="2000">
              <a:solidFill>
                <a:schemeClr val="lt1"/>
              </a:solidFill>
            </a:endParaRPr>
          </a:p>
          <a:p>
            <a:pPr marL="0" lvl="0" indent="0" algn="l" rtl="0">
              <a:lnSpc>
                <a:spcPct val="90000"/>
              </a:lnSpc>
              <a:spcBef>
                <a:spcPts val="1000"/>
              </a:spcBef>
              <a:spcAft>
                <a:spcPts val="0"/>
              </a:spcAft>
              <a:buClr>
                <a:schemeClr val="lt1"/>
              </a:buClr>
              <a:buSzPts val="2000"/>
              <a:buNone/>
            </a:pPr>
            <a:r>
              <a:rPr lang="en-US" sz="2000">
                <a:solidFill>
                  <a:schemeClr val="lt1"/>
                </a:solidFill>
              </a:rPr>
              <a:t>- Correlation between low household median income and drilling sites</a:t>
            </a:r>
            <a:endParaRPr sz="2000">
              <a:solidFill>
                <a:schemeClr val="lt1"/>
              </a:solidFill>
            </a:endParaRPr>
          </a:p>
        </p:txBody>
      </p:sp>
      <p:cxnSp>
        <p:nvCxnSpPr>
          <p:cNvPr id="144" name="Google Shape;144;p5"/>
          <p:cNvCxnSpPr/>
          <p:nvPr/>
        </p:nvCxnSpPr>
        <p:spPr>
          <a:xfrm rot="10800000">
            <a:off x="834027" y="5707672"/>
            <a:ext cx="4713997" cy="0"/>
          </a:xfrm>
          <a:prstGeom prst="straightConnector1">
            <a:avLst/>
          </a:prstGeom>
          <a:noFill/>
          <a:ln w="12700" cap="flat" cmpd="sng">
            <a:solidFill>
              <a:schemeClr val="accent2"/>
            </a:solidFill>
            <a:prstDash val="solid"/>
            <a:miter lim="800000"/>
            <a:headEnd type="none" w="sm" len="sm"/>
            <a:tailEnd type="none" w="sm" len="sm"/>
          </a:ln>
        </p:spPr>
      </p:cxnSp>
      <p:pic>
        <p:nvPicPr>
          <p:cNvPr id="145" name="Google Shape;145;p5" descr="地图&#10;&#10;描述已自动生成"/>
          <p:cNvPicPr preferRelativeResize="0"/>
          <p:nvPr/>
        </p:nvPicPr>
        <p:blipFill rotWithShape="1">
          <a:blip r:embed="rId3">
            <a:alphaModFix/>
          </a:blip>
          <a:srcRect l="9698" r="-1"/>
          <a:stretch/>
        </p:blipFill>
        <p:spPr>
          <a:xfrm>
            <a:off x="6525453" y="10"/>
            <a:ext cx="5666549" cy="6857991"/>
          </a:xfrm>
          <a:prstGeom prst="rect">
            <a:avLst/>
          </a:prstGeom>
          <a:noFill/>
          <a:ln>
            <a:noFill/>
          </a:ln>
          <a:effectLst>
            <a:outerShdw blurRad="57150" dist="19050" dir="5400000" algn="bl" rotWithShape="0">
              <a:srgbClr val="000000">
                <a:alpha val="50000"/>
              </a:srgbClr>
            </a:outerShdw>
          </a:effectLst>
        </p:spPr>
      </p:pic>
      <p:sp>
        <p:nvSpPr>
          <p:cNvPr id="146" name="Google Shape;146;p5"/>
          <p:cNvSpPr/>
          <p:nvPr/>
        </p:nvSpPr>
        <p:spPr>
          <a:xfrm>
            <a:off x="8559800" y="4864100"/>
            <a:ext cx="342900" cy="292100"/>
          </a:xfrm>
          <a:prstGeom prst="ellipse">
            <a:avLst/>
          </a:prstGeom>
          <a:noFill/>
          <a:ln w="12700" cap="flat" cmpd="sng">
            <a:solidFill>
              <a:srgbClr val="FF0000"/>
            </a:solidFill>
            <a:prstDash val="solid"/>
            <a:miter lim="800000"/>
            <a:headEnd type="none" w="sm" len="sm"/>
            <a:tailEnd type="none" w="sm" len="sm"/>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0000"/>
              </a:solidFill>
              <a:latin typeface="Arial"/>
              <a:ea typeface="Arial"/>
              <a:cs typeface="Arial"/>
              <a:sym typeface="Arial"/>
            </a:endParaRPr>
          </a:p>
        </p:txBody>
      </p:sp>
      <p:sp>
        <p:nvSpPr>
          <p:cNvPr id="147" name="Google Shape;147;p5"/>
          <p:cNvSpPr/>
          <p:nvPr/>
        </p:nvSpPr>
        <p:spPr>
          <a:xfrm>
            <a:off x="8902700" y="5937250"/>
            <a:ext cx="342900" cy="292100"/>
          </a:xfrm>
          <a:prstGeom prst="ellipse">
            <a:avLst/>
          </a:prstGeom>
          <a:noFill/>
          <a:ln w="12700" cap="flat" cmpd="sng">
            <a:solidFill>
              <a:srgbClr val="FF0000"/>
            </a:solidFill>
            <a:prstDash val="solid"/>
            <a:miter lim="800000"/>
            <a:headEnd type="none" w="sm" len="sm"/>
            <a:tailEnd type="none" w="sm" len="sm"/>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0000"/>
              </a:solidFill>
              <a:latin typeface="Arial"/>
              <a:ea typeface="Arial"/>
              <a:cs typeface="Arial"/>
              <a:sym typeface="Arial"/>
            </a:endParaRPr>
          </a:p>
        </p:txBody>
      </p:sp>
      <p:sp>
        <p:nvSpPr>
          <p:cNvPr id="148" name="Google Shape;148;p5"/>
          <p:cNvSpPr/>
          <p:nvPr/>
        </p:nvSpPr>
        <p:spPr>
          <a:xfrm>
            <a:off x="9772421" y="4749800"/>
            <a:ext cx="342900" cy="292100"/>
          </a:xfrm>
          <a:prstGeom prst="ellipse">
            <a:avLst/>
          </a:prstGeom>
          <a:noFill/>
          <a:ln w="12700" cap="flat" cmpd="sng">
            <a:solidFill>
              <a:srgbClr val="FF0000"/>
            </a:solidFill>
            <a:prstDash val="solid"/>
            <a:miter lim="800000"/>
            <a:headEnd type="none" w="sm" len="sm"/>
            <a:tailEnd type="none" w="sm" len="sm"/>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0000"/>
              </a:solidFill>
              <a:latin typeface="Arial"/>
              <a:ea typeface="Arial"/>
              <a:cs typeface="Arial"/>
              <a:sym typeface="Arial"/>
            </a:endParaRPr>
          </a:p>
        </p:txBody>
      </p:sp>
      <p:sp>
        <p:nvSpPr>
          <p:cNvPr id="149" name="Google Shape;149;p5"/>
          <p:cNvSpPr/>
          <p:nvPr/>
        </p:nvSpPr>
        <p:spPr>
          <a:xfrm>
            <a:off x="9943871" y="5175250"/>
            <a:ext cx="286924" cy="292100"/>
          </a:xfrm>
          <a:prstGeom prst="ellipse">
            <a:avLst/>
          </a:prstGeom>
          <a:noFill/>
          <a:ln w="12700" cap="flat" cmpd="sng">
            <a:solidFill>
              <a:srgbClr val="FF0000"/>
            </a:solidFill>
            <a:prstDash val="solid"/>
            <a:miter lim="800000"/>
            <a:headEnd type="none" w="sm" len="sm"/>
            <a:tailEnd type="none" w="sm" len="sm"/>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0000"/>
              </a:solidFill>
              <a:latin typeface="Arial"/>
              <a:ea typeface="Arial"/>
              <a:cs typeface="Arial"/>
              <a:sym typeface="Arial"/>
            </a:endParaRPr>
          </a:p>
        </p:txBody>
      </p:sp>
      <p:sp>
        <p:nvSpPr>
          <p:cNvPr id="150" name="Google Shape;150;p5"/>
          <p:cNvSpPr/>
          <p:nvPr/>
        </p:nvSpPr>
        <p:spPr>
          <a:xfrm>
            <a:off x="9429521" y="5886450"/>
            <a:ext cx="342900" cy="342900"/>
          </a:xfrm>
          <a:prstGeom prst="ellipse">
            <a:avLst/>
          </a:prstGeom>
          <a:noFill/>
          <a:ln w="12700" cap="flat" cmpd="sng">
            <a:solidFill>
              <a:srgbClr val="FF0000"/>
            </a:solidFill>
            <a:prstDash val="solid"/>
            <a:miter lim="800000"/>
            <a:headEnd type="none" w="sm" len="sm"/>
            <a:tailEnd type="none" w="sm" len="sm"/>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0000"/>
              </a:solidFill>
              <a:latin typeface="Arial"/>
              <a:ea typeface="Arial"/>
              <a:cs typeface="Arial"/>
              <a:sym typeface="Arial"/>
            </a:endParaRPr>
          </a:p>
        </p:txBody>
      </p:sp>
      <p:sp>
        <p:nvSpPr>
          <p:cNvPr id="151" name="Google Shape;151;p5"/>
          <p:cNvSpPr/>
          <p:nvPr/>
        </p:nvSpPr>
        <p:spPr>
          <a:xfrm>
            <a:off x="9015826" y="5400675"/>
            <a:ext cx="286924" cy="292100"/>
          </a:xfrm>
          <a:prstGeom prst="ellipse">
            <a:avLst/>
          </a:prstGeom>
          <a:noFill/>
          <a:ln w="12700" cap="flat" cmpd="sng">
            <a:solidFill>
              <a:srgbClr val="FF0000"/>
            </a:solidFill>
            <a:prstDash val="solid"/>
            <a:miter lim="800000"/>
            <a:headEnd type="none" w="sm" len="sm"/>
            <a:tailEnd type="none" w="sm" len="sm"/>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0000"/>
              </a:solidFill>
              <a:latin typeface="Arial"/>
              <a:ea typeface="Arial"/>
              <a:cs typeface="Arial"/>
              <a:sym typeface="Arial"/>
            </a:endParaRPr>
          </a:p>
        </p:txBody>
      </p:sp>
      <p:sp>
        <p:nvSpPr>
          <p:cNvPr id="152" name="Google Shape;152;p5"/>
          <p:cNvSpPr/>
          <p:nvPr/>
        </p:nvSpPr>
        <p:spPr>
          <a:xfrm>
            <a:off x="9245600" y="6105525"/>
            <a:ext cx="342900" cy="292100"/>
          </a:xfrm>
          <a:prstGeom prst="ellipse">
            <a:avLst/>
          </a:prstGeom>
          <a:noFill/>
          <a:ln w="12700" cap="flat" cmpd="sng">
            <a:solidFill>
              <a:srgbClr val="FF0000"/>
            </a:solidFill>
            <a:prstDash val="solid"/>
            <a:miter lim="800000"/>
            <a:headEnd type="none" w="sm" len="sm"/>
            <a:tailEnd type="none" w="sm" len="sm"/>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0000"/>
              </a:solidFill>
              <a:latin typeface="Arial"/>
              <a:ea typeface="Arial"/>
              <a:cs typeface="Arial"/>
              <a:sym typeface="Arial"/>
            </a:endParaRPr>
          </a:p>
        </p:txBody>
      </p:sp>
      <p:sp>
        <p:nvSpPr>
          <p:cNvPr id="154" name="Google Shape;154;p5"/>
          <p:cNvSpPr/>
          <p:nvPr/>
        </p:nvSpPr>
        <p:spPr>
          <a:xfrm>
            <a:off x="9772421" y="6186170"/>
            <a:ext cx="240476" cy="211455"/>
          </a:xfrm>
          <a:prstGeom prst="ellipse">
            <a:avLst/>
          </a:prstGeom>
          <a:noFill/>
          <a:ln w="12700" cap="flat" cmpd="sng">
            <a:solidFill>
              <a:srgbClr val="FF0000"/>
            </a:solidFill>
            <a:prstDash val="solid"/>
            <a:miter lim="800000"/>
            <a:headEnd type="none" w="sm" len="sm"/>
            <a:tailEnd type="none" w="sm" len="sm"/>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0000"/>
              </a:solidFill>
              <a:latin typeface="Arial"/>
              <a:ea typeface="Arial"/>
              <a:cs typeface="Arial"/>
              <a:sym typeface="Arial"/>
            </a:endParaRPr>
          </a:p>
        </p:txBody>
      </p:sp>
      <p:sp>
        <p:nvSpPr>
          <p:cNvPr id="155" name="Google Shape;155;p5"/>
          <p:cNvSpPr txBox="1"/>
          <p:nvPr/>
        </p:nvSpPr>
        <p:spPr>
          <a:xfrm>
            <a:off x="0" y="0"/>
            <a:ext cx="3000000" cy="554100"/>
          </a:xfrm>
          <a:prstGeom prst="rect">
            <a:avLst/>
          </a:prstGeom>
          <a:noFill/>
          <a:ln>
            <a:noFill/>
          </a:ln>
        </p:spPr>
        <p:txBody>
          <a:bodyPr spcFirstLastPara="1" wrap="square" lIns="91425" tIns="91425" rIns="91425" bIns="91425" anchor="t" anchorCtr="0">
            <a:spAutoFit/>
          </a:bodyPr>
          <a:lstStyle/>
          <a:p>
            <a:pPr marL="457200" lvl="0" indent="-304800" algn="just" rtl="0">
              <a:spcBef>
                <a:spcPts val="0"/>
              </a:spcBef>
              <a:spcAft>
                <a:spcPts val="0"/>
              </a:spcAft>
              <a:buClr>
                <a:schemeClr val="dk1"/>
              </a:buClr>
              <a:buSzPts val="1200"/>
              <a:buFont typeface="Helvetica Neue"/>
              <a:buChar char="●"/>
            </a:pPr>
            <a:r>
              <a:rPr lang="en-US" sz="1200">
                <a:solidFill>
                  <a:schemeClr val="dk1"/>
                </a:solidFill>
                <a:latin typeface="Times New Roman"/>
                <a:ea typeface="Times New Roman"/>
                <a:cs typeface="Times New Roman"/>
                <a:sym typeface="Times New Roman"/>
              </a:rPr>
              <a:t>the darker blue regions represent the economically vulnerable </a:t>
            </a:r>
            <a:endParaRPr/>
          </a:p>
        </p:txBody>
      </p:sp>
      <p:pic>
        <p:nvPicPr>
          <p:cNvPr id="19" name="图片 18" descr="地图&#10;&#10;描述已自动生成">
            <a:extLst>
              <a:ext uri="{FF2B5EF4-FFF2-40B4-BE49-F238E27FC236}">
                <a16:creationId xmlns:a16="http://schemas.microsoft.com/office/drawing/2014/main" id="{A51FE5E7-EF03-49B8-87D3-E469F6BD69EF}"/>
              </a:ext>
            </a:extLst>
          </p:cNvPr>
          <p:cNvPicPr>
            <a:picLocks noChangeAspect="1"/>
          </p:cNvPicPr>
          <p:nvPr/>
        </p:nvPicPr>
        <p:blipFill rotWithShape="1">
          <a:blip r:embed="rId4"/>
          <a:srcRect l="31222" t="82210" r="58540" b="12733"/>
          <a:stretch/>
        </p:blipFill>
        <p:spPr>
          <a:xfrm>
            <a:off x="6486871" y="5868133"/>
            <a:ext cx="1714192" cy="8467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0"/>
        <p:cNvGrpSpPr/>
        <p:nvPr/>
      </p:nvGrpSpPr>
      <p:grpSpPr>
        <a:xfrm>
          <a:off x="0" y="0"/>
          <a:ext cx="0" cy="0"/>
          <a:chOff x="0" y="0"/>
          <a:chExt cx="0" cy="0"/>
        </a:xfrm>
      </p:grpSpPr>
      <p:sp>
        <p:nvSpPr>
          <p:cNvPr id="161" name="Google Shape;161;gd3a6874102_0_14"/>
          <p:cNvSpPr/>
          <p:nvPr/>
        </p:nvSpPr>
        <p:spPr>
          <a:xfrm>
            <a:off x="0" y="0"/>
            <a:ext cx="12192000" cy="6858000"/>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2" name="Google Shape;162;gd3a6874102_0_14"/>
          <p:cNvSpPr/>
          <p:nvPr/>
        </p:nvSpPr>
        <p:spPr>
          <a:xfrm>
            <a:off x="6229350" y="0"/>
            <a:ext cx="5962500" cy="685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gd3a6874102_0_14"/>
          <p:cNvSpPr txBox="1">
            <a:spLocks noGrp="1"/>
          </p:cNvSpPr>
          <p:nvPr>
            <p:ph type="title"/>
          </p:nvPr>
        </p:nvSpPr>
        <p:spPr>
          <a:xfrm>
            <a:off x="831875" y="603825"/>
            <a:ext cx="5153400" cy="12255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en-US" sz="3800">
                <a:solidFill>
                  <a:schemeClr val="lt1"/>
                </a:solidFill>
              </a:rPr>
              <a:t>L.A. - Economic Vulnerability and Oil and Gas Drilling</a:t>
            </a:r>
            <a:endParaRPr sz="3800">
              <a:solidFill>
                <a:schemeClr val="lt1"/>
              </a:solidFill>
            </a:endParaRPr>
          </a:p>
        </p:txBody>
      </p:sp>
      <p:cxnSp>
        <p:nvCxnSpPr>
          <p:cNvPr id="164" name="Google Shape;164;gd3a6874102_0_14"/>
          <p:cNvCxnSpPr/>
          <p:nvPr/>
        </p:nvCxnSpPr>
        <p:spPr>
          <a:xfrm rot="10800000">
            <a:off x="831777" y="1749756"/>
            <a:ext cx="4718400" cy="0"/>
          </a:xfrm>
          <a:prstGeom prst="straightConnector1">
            <a:avLst/>
          </a:prstGeom>
          <a:noFill/>
          <a:ln w="12700" cap="flat" cmpd="sng">
            <a:solidFill>
              <a:schemeClr val="accent2"/>
            </a:solidFill>
            <a:prstDash val="solid"/>
            <a:miter lim="800000"/>
            <a:headEnd type="none" w="sm" len="sm"/>
            <a:tailEnd type="none" w="sm" len="sm"/>
          </a:ln>
        </p:spPr>
      </p:cxnSp>
      <p:sp>
        <p:nvSpPr>
          <p:cNvPr id="165" name="Google Shape;165;gd3a6874102_0_14"/>
          <p:cNvSpPr txBox="1">
            <a:spLocks noGrp="1"/>
          </p:cNvSpPr>
          <p:nvPr>
            <p:ph type="body" idx="1"/>
          </p:nvPr>
        </p:nvSpPr>
        <p:spPr>
          <a:xfrm>
            <a:off x="897769" y="1909192"/>
            <a:ext cx="4586400" cy="3647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None/>
            </a:pPr>
            <a:r>
              <a:rPr lang="en-US" sz="2000" dirty="0">
                <a:solidFill>
                  <a:schemeClr val="lt1"/>
                </a:solidFill>
              </a:rPr>
              <a:t>- This is same as the previous map but it includes Active, New, Idle and plugged wells.</a:t>
            </a:r>
            <a:endParaRPr sz="2000" dirty="0">
              <a:solidFill>
                <a:schemeClr val="lt1"/>
              </a:solidFill>
            </a:endParaRPr>
          </a:p>
          <a:p>
            <a:pPr marL="0" lvl="0" indent="0" algn="l" rtl="0">
              <a:spcBef>
                <a:spcPts val="1000"/>
              </a:spcBef>
              <a:spcAft>
                <a:spcPts val="0"/>
              </a:spcAft>
              <a:buClr>
                <a:schemeClr val="lt1"/>
              </a:buClr>
              <a:buSzPts val="2000"/>
              <a:buNone/>
            </a:pPr>
            <a:r>
              <a:rPr lang="en-US" sz="2000" dirty="0">
                <a:solidFill>
                  <a:schemeClr val="lt1"/>
                </a:solidFill>
              </a:rPr>
              <a:t>- </a:t>
            </a:r>
            <a:r>
              <a:rPr lang="en-US" sz="2000" dirty="0">
                <a:solidFill>
                  <a:srgbClr val="FF0000"/>
                </a:solidFill>
                <a:highlight>
                  <a:schemeClr val="dk1"/>
                </a:highlight>
              </a:rPr>
              <a:t>Red</a:t>
            </a:r>
            <a:r>
              <a:rPr lang="en-US" sz="2000" dirty="0">
                <a:solidFill>
                  <a:schemeClr val="lt1"/>
                </a:solidFill>
              </a:rPr>
              <a:t> Dots = Active wells</a:t>
            </a:r>
            <a:endParaRPr sz="2000" dirty="0">
              <a:solidFill>
                <a:schemeClr val="lt1"/>
              </a:solidFill>
            </a:endParaRPr>
          </a:p>
          <a:p>
            <a:pPr marL="0" lvl="0" indent="0" algn="l" rtl="0">
              <a:spcBef>
                <a:spcPts val="1000"/>
              </a:spcBef>
              <a:spcAft>
                <a:spcPts val="0"/>
              </a:spcAft>
              <a:buClr>
                <a:schemeClr val="lt1"/>
              </a:buClr>
              <a:buSzPts val="2000"/>
              <a:buNone/>
            </a:pPr>
            <a:r>
              <a:rPr lang="en-US" sz="2000" dirty="0">
                <a:solidFill>
                  <a:schemeClr val="lt1"/>
                </a:solidFill>
              </a:rPr>
              <a:t>- </a:t>
            </a:r>
            <a:r>
              <a:rPr lang="en-US" sz="2000" dirty="0">
                <a:solidFill>
                  <a:srgbClr val="00FF00"/>
                </a:solidFill>
              </a:rPr>
              <a:t>Green</a:t>
            </a:r>
            <a:r>
              <a:rPr lang="en-US" sz="2000" dirty="0">
                <a:solidFill>
                  <a:schemeClr val="lt1"/>
                </a:solidFill>
              </a:rPr>
              <a:t> Dots = New well</a:t>
            </a:r>
            <a:endParaRPr sz="2000" dirty="0">
              <a:solidFill>
                <a:schemeClr val="lt1"/>
              </a:solidFill>
            </a:endParaRPr>
          </a:p>
          <a:p>
            <a:pPr marL="0" lvl="0" indent="0" algn="l" rtl="0">
              <a:spcBef>
                <a:spcPts val="1000"/>
              </a:spcBef>
              <a:spcAft>
                <a:spcPts val="0"/>
              </a:spcAft>
              <a:buClr>
                <a:schemeClr val="lt1"/>
              </a:buClr>
              <a:buSzPts val="2000"/>
              <a:buNone/>
            </a:pPr>
            <a:r>
              <a:rPr lang="en-US" sz="2000" dirty="0">
                <a:solidFill>
                  <a:schemeClr val="lt1"/>
                </a:solidFill>
              </a:rPr>
              <a:t>- </a:t>
            </a:r>
            <a:r>
              <a:rPr lang="en-US" sz="2000" dirty="0">
                <a:solidFill>
                  <a:srgbClr val="FFFF00"/>
                </a:solidFill>
              </a:rPr>
              <a:t>Yellow</a:t>
            </a:r>
            <a:r>
              <a:rPr lang="en-US" sz="2000" dirty="0">
                <a:solidFill>
                  <a:schemeClr val="lt1"/>
                </a:solidFill>
              </a:rPr>
              <a:t> Dots = Plugged</a:t>
            </a:r>
            <a:endParaRPr sz="2000" dirty="0">
              <a:solidFill>
                <a:schemeClr val="lt1"/>
              </a:solidFill>
            </a:endParaRPr>
          </a:p>
          <a:p>
            <a:pPr marL="0" lvl="0" indent="0" algn="l" rtl="0">
              <a:spcBef>
                <a:spcPts val="1000"/>
              </a:spcBef>
              <a:spcAft>
                <a:spcPts val="0"/>
              </a:spcAft>
              <a:buClr>
                <a:schemeClr val="lt1"/>
              </a:buClr>
              <a:buSzPts val="2000"/>
              <a:buNone/>
            </a:pPr>
            <a:r>
              <a:rPr lang="en-US" sz="2000" dirty="0">
                <a:solidFill>
                  <a:schemeClr val="lt1"/>
                </a:solidFill>
              </a:rPr>
              <a:t>- </a:t>
            </a:r>
            <a:r>
              <a:rPr lang="en-US" sz="2000" dirty="0">
                <a:solidFill>
                  <a:srgbClr val="FF00FF"/>
                </a:solidFill>
              </a:rPr>
              <a:t>Purple</a:t>
            </a:r>
            <a:r>
              <a:rPr lang="en-US" sz="2000" dirty="0">
                <a:solidFill>
                  <a:schemeClr val="lt1"/>
                </a:solidFill>
              </a:rPr>
              <a:t> Dots = Idle</a:t>
            </a:r>
            <a:endParaRPr sz="2000" dirty="0">
              <a:solidFill>
                <a:schemeClr val="lt1"/>
              </a:solidFill>
            </a:endParaRPr>
          </a:p>
        </p:txBody>
      </p:sp>
      <p:cxnSp>
        <p:nvCxnSpPr>
          <p:cNvPr id="166" name="Google Shape;166;gd3a6874102_0_14"/>
          <p:cNvCxnSpPr/>
          <p:nvPr/>
        </p:nvCxnSpPr>
        <p:spPr>
          <a:xfrm rot="10800000">
            <a:off x="834124" y="5707672"/>
            <a:ext cx="4713900" cy="0"/>
          </a:xfrm>
          <a:prstGeom prst="straightConnector1">
            <a:avLst/>
          </a:prstGeom>
          <a:noFill/>
          <a:ln w="12700" cap="flat" cmpd="sng">
            <a:solidFill>
              <a:schemeClr val="accent2"/>
            </a:solidFill>
            <a:prstDash val="solid"/>
            <a:miter lim="800000"/>
            <a:headEnd type="none" w="sm" len="sm"/>
            <a:tailEnd type="none" w="sm" len="sm"/>
          </a:ln>
        </p:spPr>
      </p:cxnSp>
      <p:pic>
        <p:nvPicPr>
          <p:cNvPr id="168" name="Google Shape;168;gd3a6874102_0_14"/>
          <p:cNvPicPr preferRelativeResize="0"/>
          <p:nvPr/>
        </p:nvPicPr>
        <p:blipFill rotWithShape="1">
          <a:blip r:embed="rId3">
            <a:alphaModFix/>
          </a:blip>
          <a:srcRect l="23563" t="8804" r="21619" b="32363"/>
          <a:stretch/>
        </p:blipFill>
        <p:spPr>
          <a:xfrm>
            <a:off x="6381938" y="486052"/>
            <a:ext cx="5484319" cy="5885895"/>
          </a:xfrm>
          <a:prstGeom prst="rect">
            <a:avLst/>
          </a:prstGeom>
          <a:noFill/>
          <a:ln>
            <a:noFill/>
          </a:ln>
        </p:spPr>
      </p:pic>
      <p:pic>
        <p:nvPicPr>
          <p:cNvPr id="167" name="Google Shape;167;gd3a6874102_0_14"/>
          <p:cNvPicPr preferRelativeResize="0"/>
          <p:nvPr/>
        </p:nvPicPr>
        <p:blipFill rotWithShape="1">
          <a:blip r:embed="rId3">
            <a:alphaModFix/>
          </a:blip>
          <a:srcRect l="23622" t="79719" r="65113" b="12295"/>
          <a:stretch/>
        </p:blipFill>
        <p:spPr>
          <a:xfrm>
            <a:off x="6445793" y="5184362"/>
            <a:ext cx="1716288" cy="118758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3"/>
        <p:cNvGrpSpPr/>
        <p:nvPr/>
      </p:nvGrpSpPr>
      <p:grpSpPr>
        <a:xfrm>
          <a:off x="0" y="0"/>
          <a:ext cx="0" cy="0"/>
          <a:chOff x="0" y="0"/>
          <a:chExt cx="0" cy="0"/>
        </a:xfrm>
      </p:grpSpPr>
      <p:sp>
        <p:nvSpPr>
          <p:cNvPr id="174" name="Google Shape;174;gd3a6874102_1_4"/>
          <p:cNvSpPr/>
          <p:nvPr/>
        </p:nvSpPr>
        <p:spPr>
          <a:xfrm>
            <a:off x="0" y="0"/>
            <a:ext cx="12192000" cy="6893809"/>
          </a:xfrm>
          <a:prstGeom prst="rect">
            <a:avLst/>
          </a:prstGeom>
          <a:solidFill>
            <a:srgbClr val="0C0C0C"/>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 name="Google Shape;140;p5">
            <a:extLst>
              <a:ext uri="{FF2B5EF4-FFF2-40B4-BE49-F238E27FC236}">
                <a16:creationId xmlns:a16="http://schemas.microsoft.com/office/drawing/2014/main" id="{F49805F3-1486-40D3-A272-A36165A6C0EA}"/>
              </a:ext>
            </a:extLst>
          </p:cNvPr>
          <p:cNvSpPr/>
          <p:nvPr/>
        </p:nvSpPr>
        <p:spPr>
          <a:xfrm>
            <a:off x="453138" y="1261308"/>
            <a:ext cx="5243574" cy="5411741"/>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gd3a6874102_1_4"/>
          <p:cNvSpPr txBox="1">
            <a:spLocks noGrp="1"/>
          </p:cNvSpPr>
          <p:nvPr>
            <p:ph type="title"/>
          </p:nvPr>
        </p:nvSpPr>
        <p:spPr>
          <a:xfrm>
            <a:off x="831775" y="-335700"/>
            <a:ext cx="11150700" cy="12255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800"/>
              <a:buFont typeface="Arial"/>
              <a:buNone/>
            </a:pPr>
            <a:r>
              <a:rPr lang="en-US" sz="3800">
                <a:solidFill>
                  <a:schemeClr val="lt1"/>
                </a:solidFill>
              </a:rPr>
              <a:t>L.A. - Ethnicity and Oil and Gas wells</a:t>
            </a:r>
            <a:endParaRPr sz="3800">
              <a:solidFill>
                <a:schemeClr val="lt1"/>
              </a:solidFill>
            </a:endParaRPr>
          </a:p>
        </p:txBody>
      </p:sp>
      <p:sp>
        <p:nvSpPr>
          <p:cNvPr id="176" name="Google Shape;176;gd3a6874102_1_4"/>
          <p:cNvSpPr txBox="1"/>
          <p:nvPr/>
        </p:nvSpPr>
        <p:spPr>
          <a:xfrm>
            <a:off x="0" y="0"/>
            <a:ext cx="3000000" cy="554100"/>
          </a:xfrm>
          <a:prstGeom prst="rect">
            <a:avLst/>
          </a:prstGeom>
          <a:noFill/>
          <a:ln>
            <a:noFill/>
          </a:ln>
        </p:spPr>
        <p:txBody>
          <a:bodyPr spcFirstLastPara="1" wrap="square" lIns="91425" tIns="91425" rIns="91425" bIns="91425" anchor="t" anchorCtr="0">
            <a:spAutoFit/>
          </a:bodyPr>
          <a:lstStyle/>
          <a:p>
            <a:pPr marL="457200" lvl="0" indent="-304800" algn="just" rtl="0">
              <a:spcBef>
                <a:spcPts val="0"/>
              </a:spcBef>
              <a:spcAft>
                <a:spcPts val="0"/>
              </a:spcAft>
              <a:buClr>
                <a:schemeClr val="dk1"/>
              </a:buClr>
              <a:buSzPts val="1200"/>
              <a:buFont typeface="Helvetica Neue"/>
              <a:buChar char="●"/>
            </a:pPr>
            <a:r>
              <a:rPr lang="en-US" sz="1200">
                <a:solidFill>
                  <a:schemeClr val="dk1"/>
                </a:solidFill>
                <a:latin typeface="Times New Roman"/>
                <a:ea typeface="Times New Roman"/>
                <a:cs typeface="Times New Roman"/>
                <a:sym typeface="Times New Roman"/>
              </a:rPr>
              <a:t>the darker blue regions represent the economically vulnerable </a:t>
            </a:r>
            <a:endParaRPr/>
          </a:p>
        </p:txBody>
      </p:sp>
      <p:sp>
        <p:nvSpPr>
          <p:cNvPr id="8" name="Google Shape;140;p5">
            <a:extLst>
              <a:ext uri="{FF2B5EF4-FFF2-40B4-BE49-F238E27FC236}">
                <a16:creationId xmlns:a16="http://schemas.microsoft.com/office/drawing/2014/main" id="{B9E6DC9F-BF1E-4843-888D-1709A5360A62}"/>
              </a:ext>
            </a:extLst>
          </p:cNvPr>
          <p:cNvSpPr/>
          <p:nvPr/>
        </p:nvSpPr>
        <p:spPr>
          <a:xfrm>
            <a:off x="6281928" y="1261307"/>
            <a:ext cx="5243574" cy="5411742"/>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图片 4" descr="地图&#10;&#10;描述已自动生成">
            <a:extLst>
              <a:ext uri="{FF2B5EF4-FFF2-40B4-BE49-F238E27FC236}">
                <a16:creationId xmlns:a16="http://schemas.microsoft.com/office/drawing/2014/main" id="{97C3AE96-F1EC-4762-BE62-6187EF2D42AE}"/>
              </a:ext>
            </a:extLst>
          </p:cNvPr>
          <p:cNvPicPr>
            <a:picLocks noChangeAspect="1"/>
          </p:cNvPicPr>
          <p:nvPr/>
        </p:nvPicPr>
        <p:blipFill rotWithShape="1">
          <a:blip r:embed="rId3"/>
          <a:srcRect l="31274" t="9110" r="28878" b="46678"/>
          <a:stretch/>
        </p:blipFill>
        <p:spPr>
          <a:xfrm>
            <a:off x="6823849" y="1466023"/>
            <a:ext cx="4159732" cy="4615181"/>
          </a:xfrm>
          <a:prstGeom prst="rect">
            <a:avLst/>
          </a:prstGeom>
        </p:spPr>
      </p:pic>
      <p:pic>
        <p:nvPicPr>
          <p:cNvPr id="13" name="图片 12" descr="地图&#10;&#10;描述已自动生成">
            <a:extLst>
              <a:ext uri="{FF2B5EF4-FFF2-40B4-BE49-F238E27FC236}">
                <a16:creationId xmlns:a16="http://schemas.microsoft.com/office/drawing/2014/main" id="{12AC4C29-48CA-4E87-A6A8-0FB0D24F6A79}"/>
              </a:ext>
            </a:extLst>
          </p:cNvPr>
          <p:cNvPicPr>
            <a:picLocks noChangeAspect="1"/>
          </p:cNvPicPr>
          <p:nvPr/>
        </p:nvPicPr>
        <p:blipFill rotWithShape="1">
          <a:blip r:embed="rId3"/>
          <a:srcRect l="31274" t="79475" r="57210" b="11978"/>
          <a:stretch/>
        </p:blipFill>
        <p:spPr>
          <a:xfrm>
            <a:off x="6823849" y="5099823"/>
            <a:ext cx="1339029" cy="993739"/>
          </a:xfrm>
          <a:prstGeom prst="rect">
            <a:avLst/>
          </a:prstGeom>
        </p:spPr>
      </p:pic>
      <p:pic>
        <p:nvPicPr>
          <p:cNvPr id="9" name="图片 8" descr="地图&#10;&#10;描述已自动生成">
            <a:extLst>
              <a:ext uri="{FF2B5EF4-FFF2-40B4-BE49-F238E27FC236}">
                <a16:creationId xmlns:a16="http://schemas.microsoft.com/office/drawing/2014/main" id="{9D20666B-2289-4C4D-8B3E-519884A6D9D3}"/>
              </a:ext>
            </a:extLst>
          </p:cNvPr>
          <p:cNvPicPr>
            <a:picLocks noChangeAspect="1"/>
          </p:cNvPicPr>
          <p:nvPr/>
        </p:nvPicPr>
        <p:blipFill rotWithShape="1">
          <a:blip r:embed="rId4"/>
          <a:srcRect l="31222" t="9856" r="29168" b="46322"/>
          <a:stretch/>
        </p:blipFill>
        <p:spPr>
          <a:xfrm>
            <a:off x="890562" y="1521103"/>
            <a:ext cx="4121965" cy="4560101"/>
          </a:xfrm>
          <a:prstGeom prst="rect">
            <a:avLst/>
          </a:prstGeom>
        </p:spPr>
      </p:pic>
      <p:pic>
        <p:nvPicPr>
          <p:cNvPr id="16" name="图片 15" descr="地图&#10;&#10;描述已自动生成">
            <a:extLst>
              <a:ext uri="{FF2B5EF4-FFF2-40B4-BE49-F238E27FC236}">
                <a16:creationId xmlns:a16="http://schemas.microsoft.com/office/drawing/2014/main" id="{72AC4A8E-4247-4615-992B-2521A587AC59}"/>
              </a:ext>
            </a:extLst>
          </p:cNvPr>
          <p:cNvPicPr>
            <a:picLocks noChangeAspect="1"/>
          </p:cNvPicPr>
          <p:nvPr/>
        </p:nvPicPr>
        <p:blipFill rotWithShape="1">
          <a:blip r:embed="rId4"/>
          <a:srcRect l="31222" t="82210" r="58540" b="12733"/>
          <a:stretch/>
        </p:blipFill>
        <p:spPr>
          <a:xfrm>
            <a:off x="890562" y="5378125"/>
            <a:ext cx="1288390" cy="63642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a:t>Sources</a:t>
            </a:r>
            <a:endParaRPr/>
          </a:p>
        </p:txBody>
      </p:sp>
      <p:sp>
        <p:nvSpPr>
          <p:cNvPr id="185" name="Google Shape;185;p7"/>
          <p:cNvSpPr txBox="1">
            <a:spLocks noGrp="1"/>
          </p:cNvSpPr>
          <p:nvPr>
            <p:ph type="body" idx="1"/>
          </p:nvPr>
        </p:nvSpPr>
        <p:spPr>
          <a:xfrm>
            <a:off x="838200" y="1825625"/>
            <a:ext cx="10515600" cy="21495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u="sng">
                <a:solidFill>
                  <a:schemeClr val="hlink"/>
                </a:solidFill>
                <a:hlinkClick r:id="rId3"/>
              </a:rPr>
              <a:t>https://www.nrdc.org/media/2014/141022</a:t>
            </a:r>
            <a:endParaRPr/>
          </a:p>
          <a:p>
            <a:pPr marL="228600" lvl="0" indent="-228600" algn="l" rtl="0">
              <a:lnSpc>
                <a:spcPct val="90000"/>
              </a:lnSpc>
              <a:spcBef>
                <a:spcPts val="1000"/>
              </a:spcBef>
              <a:spcAft>
                <a:spcPts val="0"/>
              </a:spcAft>
              <a:buClr>
                <a:schemeClr val="dk1"/>
              </a:buClr>
              <a:buSzPts val="2800"/>
              <a:buChar char="•"/>
            </a:pPr>
            <a:r>
              <a:rPr lang="en-US" u="sng">
                <a:solidFill>
                  <a:schemeClr val="hlink"/>
                </a:solidFill>
                <a:hlinkClick r:id="rId4"/>
              </a:rPr>
              <a:t>https://maps.conservation.ca.gov/oilgas/</a:t>
            </a:r>
            <a:endParaRPr/>
          </a:p>
          <a:p>
            <a:pPr marL="228600" lvl="0" indent="-228600" algn="l" rtl="0">
              <a:lnSpc>
                <a:spcPct val="90000"/>
              </a:lnSpc>
              <a:spcBef>
                <a:spcPts val="1000"/>
              </a:spcBef>
              <a:spcAft>
                <a:spcPts val="0"/>
              </a:spcAft>
              <a:buClr>
                <a:schemeClr val="dk1"/>
              </a:buClr>
              <a:buSzPts val="2800"/>
              <a:buChar char="•"/>
            </a:pPr>
            <a:r>
              <a:rPr lang="en-US" u="sng">
                <a:solidFill>
                  <a:schemeClr val="hlink"/>
                </a:solidFill>
                <a:hlinkClick r:id="rId5"/>
              </a:rPr>
              <a:t>https://www.census.gov/</a:t>
            </a:r>
            <a:endParaRPr/>
          </a:p>
          <a:p>
            <a:pPr marL="228600" lvl="0" indent="-50800" algn="l" rtl="0">
              <a:lnSpc>
                <a:spcPct val="90000"/>
              </a:lnSpc>
              <a:spcBef>
                <a:spcPts val="1000"/>
              </a:spcBef>
              <a:spcAft>
                <a:spcPts val="0"/>
              </a:spcAft>
              <a:buClr>
                <a:schemeClr val="dk1"/>
              </a:buClr>
              <a:buSzPts val="2800"/>
              <a:buNone/>
            </a:pPr>
            <a:endParaRPr/>
          </a:p>
        </p:txBody>
      </p:sp>
      <p:sp>
        <p:nvSpPr>
          <p:cNvPr id="186" name="Google Shape;186;p7"/>
          <p:cNvSpPr txBox="1">
            <a:spLocks noGrp="1"/>
          </p:cNvSpPr>
          <p:nvPr>
            <p:ph type="title"/>
          </p:nvPr>
        </p:nvSpPr>
        <p:spPr>
          <a:xfrm>
            <a:off x="838200" y="33369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a:t>Now take a look at your County!</a:t>
            </a:r>
            <a:endParaRPr/>
          </a:p>
        </p:txBody>
      </p:sp>
      <p:sp>
        <p:nvSpPr>
          <p:cNvPr id="187" name="Google Shape;187;p7"/>
          <p:cNvSpPr txBox="1">
            <a:spLocks noGrp="1"/>
          </p:cNvSpPr>
          <p:nvPr>
            <p:ph type="body" idx="1"/>
          </p:nvPr>
        </p:nvSpPr>
        <p:spPr>
          <a:xfrm>
            <a:off x="838200" y="4492625"/>
            <a:ext cx="10515600" cy="21495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1000"/>
              </a:spcBef>
              <a:spcAft>
                <a:spcPts val="0"/>
              </a:spcAft>
              <a:buClr>
                <a:schemeClr val="dk1"/>
              </a:buClr>
              <a:buSzPts val="2800"/>
              <a:buChar char="•"/>
            </a:pPr>
            <a:r>
              <a:rPr lang="en-US" u="sng" dirty="0">
                <a:solidFill>
                  <a:schemeClr val="hlink"/>
                </a:solidFill>
                <a:hlinkClick r:id="rId6"/>
              </a:rPr>
              <a:t>https://drive.google.com/drive/folders/1hWEWJWHoTThoUTxZZ9bQ0v3mJsrEAPZN?usp=sharing</a:t>
            </a:r>
            <a:endParaRPr dirty="0"/>
          </a:p>
          <a:p>
            <a:pPr marL="228600" lvl="0" indent="-165100" algn="l" rtl="0">
              <a:lnSpc>
                <a:spcPct val="90000"/>
              </a:lnSpc>
              <a:spcBef>
                <a:spcPts val="1000"/>
              </a:spcBef>
              <a:spcAft>
                <a:spcPts val="0"/>
              </a:spcAft>
              <a:buSzPts val="1800"/>
              <a:buChar char="•"/>
            </a:pPr>
            <a:endParaRPr dirty="0"/>
          </a:p>
          <a:p>
            <a:pPr marL="228600" lvl="0" indent="-50800" algn="l" rtl="0">
              <a:lnSpc>
                <a:spcPct val="90000"/>
              </a:lnSpc>
              <a:spcBef>
                <a:spcPts val="1000"/>
              </a:spcBef>
              <a:spcAft>
                <a:spcPts val="0"/>
              </a:spcAft>
              <a:buClr>
                <a:schemeClr val="dk1"/>
              </a:buClr>
              <a:buSzPts val="2800"/>
              <a:buNone/>
            </a:pPr>
            <a:endParaRPr dirty="0"/>
          </a:p>
        </p:txBody>
      </p:sp>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1598</Words>
  <Application>Microsoft Office PowerPoint</Application>
  <PresentationFormat>宽屏</PresentationFormat>
  <Paragraphs>79</Paragraphs>
  <Slides>8</Slides>
  <Notes>8</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8</vt:i4>
      </vt:variant>
    </vt:vector>
  </HeadingPairs>
  <TitlesOfParts>
    <vt:vector size="12" baseType="lpstr">
      <vt:lpstr>Helvetica Neue</vt:lpstr>
      <vt:lpstr>Arial</vt:lpstr>
      <vt:lpstr>Times New Roman</vt:lpstr>
      <vt:lpstr>Office 主题​​</vt:lpstr>
      <vt:lpstr>Oil and Gas wells in California</vt:lpstr>
      <vt:lpstr>Hazards to Surroundings</vt:lpstr>
      <vt:lpstr>How many ?</vt:lpstr>
      <vt:lpstr>Who are being affected?</vt:lpstr>
      <vt:lpstr>L.A. - Economic Vulnerability and Oil and Gas Drilling</vt:lpstr>
      <vt:lpstr>L.A. - Economic Vulnerability and Oil and Gas Drilling</vt:lpstr>
      <vt:lpstr>L.A. - Ethnicity and Oil and Gas wells</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Oil and Gas wells in California</dc:title>
  <dc:creator>Liang Max</dc:creator>
  <cp:lastModifiedBy>Liang Max</cp:lastModifiedBy>
  <cp:revision>1</cp:revision>
  <dcterms:created xsi:type="dcterms:W3CDTF">2021-04-29T18:35:25Z</dcterms:created>
  <dcterms:modified xsi:type="dcterms:W3CDTF">2021-04-30T08:57:46Z</dcterms:modified>
</cp:coreProperties>
</file>